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3"/>
  </p:notesMasterIdLst>
  <p:sldIdLst>
    <p:sldId id="275" r:id="rId2"/>
    <p:sldId id="285" r:id="rId3"/>
    <p:sldId id="286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65" r:id="rId13"/>
    <p:sldId id="266" r:id="rId14"/>
    <p:sldId id="267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84" r:id="rId32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/>
              <a:t>YoY Q3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Sheet1!$A$1:$A$11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xVal>
          <c:yVal>
            <c:numRef>
              <c:f>Sheet1!$B$1:$B$11</c:f>
              <c:numCache>
                <c:formatCode>0%</c:formatCode>
                <c:ptCount val="11"/>
                <c:pt idx="0" formatCode="0.00%">
                  <c:v>7.1999999999999995E-2</c:v>
                </c:pt>
                <c:pt idx="1">
                  <c:v>7.0000000000000007E-2</c:v>
                </c:pt>
                <c:pt idx="2" formatCode="0.00%">
                  <c:v>6.8000000000000005E-2</c:v>
                </c:pt>
                <c:pt idx="3" formatCode="0.00%">
                  <c:v>6.9000000000000006E-2</c:v>
                </c:pt>
                <c:pt idx="4" formatCode="0.00%">
                  <c:v>6.1699999999999998E-2</c:v>
                </c:pt>
                <c:pt idx="5" formatCode="0.00%">
                  <c:v>5.8999999999999997E-2</c:v>
                </c:pt>
                <c:pt idx="6" formatCode="0.00%">
                  <c:v>4.8000000000000001E-2</c:v>
                </c:pt>
                <c:pt idx="7" formatCode="0.00%">
                  <c:v>5.1999999999999998E-2</c:v>
                </c:pt>
                <c:pt idx="8" formatCode="0.00%">
                  <c:v>3.9E-2</c:v>
                </c:pt>
                <c:pt idx="9" formatCode="0.00%">
                  <c:v>4.9000000000000002E-2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84-48E6-B8E1-6C905F5EFF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988528"/>
        <c:axId val="553985648"/>
      </c:scatterChart>
      <c:valAx>
        <c:axId val="553988528"/>
        <c:scaling>
          <c:orientation val="minMax"/>
          <c:max val="2024"/>
          <c:min val="201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Year</a:t>
                </a:r>
              </a:p>
            </c:rich>
          </c:tx>
          <c:layout>
            <c:manualLayout>
              <c:xMode val="edge"/>
              <c:yMode val="edge"/>
              <c:x val="0.50574190726159229"/>
              <c:y val="0.901828521434820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3985648"/>
        <c:crosses val="autoZero"/>
        <c:crossBetween val="midCat"/>
        <c:majorUnit val="1"/>
      </c:valAx>
      <c:valAx>
        <c:axId val="553985648"/>
        <c:scaling>
          <c:orientation val="minMax"/>
          <c:min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Growth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3988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F58E6E-8446-42D6-A8B1-DD2ACF0F4D1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501C284-D9E3-4A6C-9FE6-2A25754BF890}">
      <dgm:prSet/>
      <dgm:spPr/>
      <dgm:t>
        <a:bodyPr/>
        <a:lstStyle/>
        <a:p>
          <a:r>
            <a:rPr lang="en-IN"/>
            <a:t>Which cricket team will win the 2024 Men’s T20 World Cup Final?</a:t>
          </a:r>
          <a:endParaRPr lang="en-US"/>
        </a:p>
      </dgm:t>
    </dgm:pt>
    <dgm:pt modelId="{8A96DFCF-7FD7-4A8A-B32A-D0A0A7710A52}" type="parTrans" cxnId="{3B81CDC2-7234-4903-A0CD-DF9705539410}">
      <dgm:prSet/>
      <dgm:spPr/>
      <dgm:t>
        <a:bodyPr/>
        <a:lstStyle/>
        <a:p>
          <a:endParaRPr lang="en-US"/>
        </a:p>
      </dgm:t>
    </dgm:pt>
    <dgm:pt modelId="{753C9243-FC5D-49B1-B7B7-D211F4F0F2D7}" type="sibTrans" cxnId="{3B81CDC2-7234-4903-A0CD-DF9705539410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A57A93D8-AEC3-4A89-BC68-4BF4CB909EB3}">
      <dgm:prSet/>
      <dgm:spPr/>
      <dgm:t>
        <a:bodyPr/>
        <a:lstStyle/>
        <a:p>
          <a:r>
            <a:rPr lang="en-US"/>
            <a:t>What will China’s annual GDP growth rate be for the third quarter of 2024? </a:t>
          </a:r>
        </a:p>
      </dgm:t>
    </dgm:pt>
    <dgm:pt modelId="{B5E52CDE-1F22-4308-A7D5-92FDB17D9D49}" type="parTrans" cxnId="{FFB03470-4768-406A-A186-202FE7C90F7B}">
      <dgm:prSet/>
      <dgm:spPr/>
      <dgm:t>
        <a:bodyPr/>
        <a:lstStyle/>
        <a:p>
          <a:endParaRPr lang="en-US"/>
        </a:p>
      </dgm:t>
    </dgm:pt>
    <dgm:pt modelId="{886A037E-3FD6-4406-9F1F-C6CD1862DEB5}" type="sibTrans" cxnId="{FFB03470-4768-406A-A186-202FE7C90F7B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F189B043-0FF9-4EC3-8CA9-CB646B230D9F}">
      <dgm:prSet/>
      <dgm:spPr/>
      <dgm:t>
        <a:bodyPr/>
        <a:lstStyle/>
        <a:p>
          <a:r>
            <a:rPr lang="en-US"/>
            <a:t>What percentage of US energy will be generated by solar power in 2025?</a:t>
          </a:r>
        </a:p>
      </dgm:t>
    </dgm:pt>
    <dgm:pt modelId="{62B8F977-A55C-4D86-9FB9-4A4F0DC37331}" type="parTrans" cxnId="{80AFAEB3-01DC-4D89-9ECE-3A0A10A06D6E}">
      <dgm:prSet/>
      <dgm:spPr/>
      <dgm:t>
        <a:bodyPr/>
        <a:lstStyle/>
        <a:p>
          <a:endParaRPr lang="en-US"/>
        </a:p>
      </dgm:t>
    </dgm:pt>
    <dgm:pt modelId="{2C0E73B2-8390-4A85-9AE8-3B2FB565244B}" type="sibTrans" cxnId="{80AFAEB3-01DC-4D89-9ECE-3A0A10A06D6E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0DE04E1C-BD02-4788-A3EB-15D0365AF5E1}" type="pres">
      <dgm:prSet presAssocID="{0EF58E6E-8446-42D6-A8B1-DD2ACF0F4D1F}" presName="Name0" presStyleCnt="0">
        <dgm:presLayoutVars>
          <dgm:animLvl val="lvl"/>
          <dgm:resizeHandles val="exact"/>
        </dgm:presLayoutVars>
      </dgm:prSet>
      <dgm:spPr/>
    </dgm:pt>
    <dgm:pt modelId="{821DCE2B-0CAE-4FAF-9548-CEFC83B04D16}" type="pres">
      <dgm:prSet presAssocID="{8501C284-D9E3-4A6C-9FE6-2A25754BF890}" presName="compositeNode" presStyleCnt="0">
        <dgm:presLayoutVars>
          <dgm:bulletEnabled val="1"/>
        </dgm:presLayoutVars>
      </dgm:prSet>
      <dgm:spPr/>
    </dgm:pt>
    <dgm:pt modelId="{876DEBC8-C909-4E7B-BD89-CD6162B087C3}" type="pres">
      <dgm:prSet presAssocID="{8501C284-D9E3-4A6C-9FE6-2A25754BF890}" presName="bgRect" presStyleLbl="alignNode1" presStyleIdx="0" presStyleCnt="3"/>
      <dgm:spPr/>
    </dgm:pt>
    <dgm:pt modelId="{535E6399-2796-42C5-9570-8ABCC2E0FC70}" type="pres">
      <dgm:prSet presAssocID="{753C9243-FC5D-49B1-B7B7-D211F4F0F2D7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4242954-D2DE-4422-ACF1-8796CFEA9271}" type="pres">
      <dgm:prSet presAssocID="{8501C284-D9E3-4A6C-9FE6-2A25754BF890}" presName="nodeRect" presStyleLbl="alignNode1" presStyleIdx="0" presStyleCnt="3">
        <dgm:presLayoutVars>
          <dgm:bulletEnabled val="1"/>
        </dgm:presLayoutVars>
      </dgm:prSet>
      <dgm:spPr/>
    </dgm:pt>
    <dgm:pt modelId="{96A82F33-96CA-48F7-A6EC-CDCF439A06A1}" type="pres">
      <dgm:prSet presAssocID="{753C9243-FC5D-49B1-B7B7-D211F4F0F2D7}" presName="sibTrans" presStyleCnt="0"/>
      <dgm:spPr/>
    </dgm:pt>
    <dgm:pt modelId="{43B4C7E8-F03F-41F9-9A6C-91628B7D77C9}" type="pres">
      <dgm:prSet presAssocID="{A57A93D8-AEC3-4A89-BC68-4BF4CB909EB3}" presName="compositeNode" presStyleCnt="0">
        <dgm:presLayoutVars>
          <dgm:bulletEnabled val="1"/>
        </dgm:presLayoutVars>
      </dgm:prSet>
      <dgm:spPr/>
    </dgm:pt>
    <dgm:pt modelId="{89084149-1D9A-4609-8A6D-3F466FA93C80}" type="pres">
      <dgm:prSet presAssocID="{A57A93D8-AEC3-4A89-BC68-4BF4CB909EB3}" presName="bgRect" presStyleLbl="alignNode1" presStyleIdx="1" presStyleCnt="3"/>
      <dgm:spPr/>
    </dgm:pt>
    <dgm:pt modelId="{098FDD66-15D1-4E44-AB4B-1C290AC4B432}" type="pres">
      <dgm:prSet presAssocID="{886A037E-3FD6-4406-9F1F-C6CD1862DEB5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B161487B-0F9C-487E-A529-96C968FE4EEF}" type="pres">
      <dgm:prSet presAssocID="{A57A93D8-AEC3-4A89-BC68-4BF4CB909EB3}" presName="nodeRect" presStyleLbl="alignNode1" presStyleIdx="1" presStyleCnt="3">
        <dgm:presLayoutVars>
          <dgm:bulletEnabled val="1"/>
        </dgm:presLayoutVars>
      </dgm:prSet>
      <dgm:spPr/>
    </dgm:pt>
    <dgm:pt modelId="{637E7F39-4764-4D7C-8569-DF75A8A6362C}" type="pres">
      <dgm:prSet presAssocID="{886A037E-3FD6-4406-9F1F-C6CD1862DEB5}" presName="sibTrans" presStyleCnt="0"/>
      <dgm:spPr/>
    </dgm:pt>
    <dgm:pt modelId="{5E3277C4-E97A-4F4F-ABD4-11ED4CE49989}" type="pres">
      <dgm:prSet presAssocID="{F189B043-0FF9-4EC3-8CA9-CB646B230D9F}" presName="compositeNode" presStyleCnt="0">
        <dgm:presLayoutVars>
          <dgm:bulletEnabled val="1"/>
        </dgm:presLayoutVars>
      </dgm:prSet>
      <dgm:spPr/>
    </dgm:pt>
    <dgm:pt modelId="{572ADD57-90B5-42B8-9DA1-3A18BF75F0E2}" type="pres">
      <dgm:prSet presAssocID="{F189B043-0FF9-4EC3-8CA9-CB646B230D9F}" presName="bgRect" presStyleLbl="alignNode1" presStyleIdx="2" presStyleCnt="3"/>
      <dgm:spPr/>
    </dgm:pt>
    <dgm:pt modelId="{739FDF14-BA69-4588-8DDB-4F5ADB53DC70}" type="pres">
      <dgm:prSet presAssocID="{2C0E73B2-8390-4A85-9AE8-3B2FB565244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9D41037-0F9F-429C-BA92-896C6EF72DDC}" type="pres">
      <dgm:prSet presAssocID="{F189B043-0FF9-4EC3-8CA9-CB646B230D9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6B75F508-1391-480D-81D2-EE2439BF5C1B}" type="presOf" srcId="{8501C284-D9E3-4A6C-9FE6-2A25754BF890}" destId="{876DEBC8-C909-4E7B-BD89-CD6162B087C3}" srcOrd="0" destOrd="0" presId="urn:microsoft.com/office/officeart/2016/7/layout/LinearBlockProcessNumbered"/>
    <dgm:cxn modelId="{F65DF764-FC43-4692-BCA5-19383CE53371}" type="presOf" srcId="{8501C284-D9E3-4A6C-9FE6-2A25754BF890}" destId="{94242954-D2DE-4422-ACF1-8796CFEA9271}" srcOrd="1" destOrd="0" presId="urn:microsoft.com/office/officeart/2016/7/layout/LinearBlockProcessNumbered"/>
    <dgm:cxn modelId="{FFB03470-4768-406A-A186-202FE7C90F7B}" srcId="{0EF58E6E-8446-42D6-A8B1-DD2ACF0F4D1F}" destId="{A57A93D8-AEC3-4A89-BC68-4BF4CB909EB3}" srcOrd="1" destOrd="0" parTransId="{B5E52CDE-1F22-4308-A7D5-92FDB17D9D49}" sibTransId="{886A037E-3FD6-4406-9F1F-C6CD1862DEB5}"/>
    <dgm:cxn modelId="{3936D450-9A63-4415-896C-85506230AF62}" type="presOf" srcId="{A57A93D8-AEC3-4A89-BC68-4BF4CB909EB3}" destId="{B161487B-0F9C-487E-A529-96C968FE4EEF}" srcOrd="1" destOrd="0" presId="urn:microsoft.com/office/officeart/2016/7/layout/LinearBlockProcessNumbered"/>
    <dgm:cxn modelId="{0A3E1A73-E016-41E0-B755-9E4A5D173BA8}" type="presOf" srcId="{886A037E-3FD6-4406-9F1F-C6CD1862DEB5}" destId="{098FDD66-15D1-4E44-AB4B-1C290AC4B432}" srcOrd="0" destOrd="0" presId="urn:microsoft.com/office/officeart/2016/7/layout/LinearBlockProcessNumbered"/>
    <dgm:cxn modelId="{CA8C4F55-822A-4782-85C3-6E6BC6775A5F}" type="presOf" srcId="{2C0E73B2-8390-4A85-9AE8-3B2FB565244B}" destId="{739FDF14-BA69-4588-8DDB-4F5ADB53DC70}" srcOrd="0" destOrd="0" presId="urn:microsoft.com/office/officeart/2016/7/layout/LinearBlockProcessNumbered"/>
    <dgm:cxn modelId="{6D10E45A-1C86-4B50-BFA3-0C6784D68D86}" type="presOf" srcId="{F189B043-0FF9-4EC3-8CA9-CB646B230D9F}" destId="{572ADD57-90B5-42B8-9DA1-3A18BF75F0E2}" srcOrd="0" destOrd="0" presId="urn:microsoft.com/office/officeart/2016/7/layout/LinearBlockProcessNumbered"/>
    <dgm:cxn modelId="{1F241784-C7AE-48C3-A4F5-A3827953A8CD}" type="presOf" srcId="{F189B043-0FF9-4EC3-8CA9-CB646B230D9F}" destId="{C9D41037-0F9F-429C-BA92-896C6EF72DDC}" srcOrd="1" destOrd="0" presId="urn:microsoft.com/office/officeart/2016/7/layout/LinearBlockProcessNumbered"/>
    <dgm:cxn modelId="{80AFAEB3-01DC-4D89-9ECE-3A0A10A06D6E}" srcId="{0EF58E6E-8446-42D6-A8B1-DD2ACF0F4D1F}" destId="{F189B043-0FF9-4EC3-8CA9-CB646B230D9F}" srcOrd="2" destOrd="0" parTransId="{62B8F977-A55C-4D86-9FB9-4A4F0DC37331}" sibTransId="{2C0E73B2-8390-4A85-9AE8-3B2FB565244B}"/>
    <dgm:cxn modelId="{31BF97BD-CCF8-4879-B75A-9D19312C2BBE}" type="presOf" srcId="{0EF58E6E-8446-42D6-A8B1-DD2ACF0F4D1F}" destId="{0DE04E1C-BD02-4788-A3EB-15D0365AF5E1}" srcOrd="0" destOrd="0" presId="urn:microsoft.com/office/officeart/2016/7/layout/LinearBlockProcessNumbered"/>
    <dgm:cxn modelId="{3B81CDC2-7234-4903-A0CD-DF9705539410}" srcId="{0EF58E6E-8446-42D6-A8B1-DD2ACF0F4D1F}" destId="{8501C284-D9E3-4A6C-9FE6-2A25754BF890}" srcOrd="0" destOrd="0" parTransId="{8A96DFCF-7FD7-4A8A-B32A-D0A0A7710A52}" sibTransId="{753C9243-FC5D-49B1-B7B7-D211F4F0F2D7}"/>
    <dgm:cxn modelId="{32FA56E1-4E57-43BA-852E-51EABAAE774A}" type="presOf" srcId="{A57A93D8-AEC3-4A89-BC68-4BF4CB909EB3}" destId="{89084149-1D9A-4609-8A6D-3F466FA93C80}" srcOrd="0" destOrd="0" presId="urn:microsoft.com/office/officeart/2016/7/layout/LinearBlockProcessNumbered"/>
    <dgm:cxn modelId="{32677CEB-C2FA-40F0-8903-3F0F96CE582A}" type="presOf" srcId="{753C9243-FC5D-49B1-B7B7-D211F4F0F2D7}" destId="{535E6399-2796-42C5-9570-8ABCC2E0FC70}" srcOrd="0" destOrd="0" presId="urn:microsoft.com/office/officeart/2016/7/layout/LinearBlockProcessNumbered"/>
    <dgm:cxn modelId="{F3499B70-0C9C-409E-ABFE-EBD39FA6D519}" type="presParOf" srcId="{0DE04E1C-BD02-4788-A3EB-15D0365AF5E1}" destId="{821DCE2B-0CAE-4FAF-9548-CEFC83B04D16}" srcOrd="0" destOrd="0" presId="urn:microsoft.com/office/officeart/2016/7/layout/LinearBlockProcessNumbered"/>
    <dgm:cxn modelId="{A518A420-0C4B-466E-86FD-CAD3CE466FBF}" type="presParOf" srcId="{821DCE2B-0CAE-4FAF-9548-CEFC83B04D16}" destId="{876DEBC8-C909-4E7B-BD89-CD6162B087C3}" srcOrd="0" destOrd="0" presId="urn:microsoft.com/office/officeart/2016/7/layout/LinearBlockProcessNumbered"/>
    <dgm:cxn modelId="{CBD1F445-1755-477A-B6E3-98BF1B31FD54}" type="presParOf" srcId="{821DCE2B-0CAE-4FAF-9548-CEFC83B04D16}" destId="{535E6399-2796-42C5-9570-8ABCC2E0FC70}" srcOrd="1" destOrd="0" presId="urn:microsoft.com/office/officeart/2016/7/layout/LinearBlockProcessNumbered"/>
    <dgm:cxn modelId="{90B4076F-37F2-4D06-A02A-4E1642B26FC7}" type="presParOf" srcId="{821DCE2B-0CAE-4FAF-9548-CEFC83B04D16}" destId="{94242954-D2DE-4422-ACF1-8796CFEA9271}" srcOrd="2" destOrd="0" presId="urn:microsoft.com/office/officeart/2016/7/layout/LinearBlockProcessNumbered"/>
    <dgm:cxn modelId="{670EB871-FDD1-4FDB-8F73-A760B9AA72C5}" type="presParOf" srcId="{0DE04E1C-BD02-4788-A3EB-15D0365AF5E1}" destId="{96A82F33-96CA-48F7-A6EC-CDCF439A06A1}" srcOrd="1" destOrd="0" presId="urn:microsoft.com/office/officeart/2016/7/layout/LinearBlockProcessNumbered"/>
    <dgm:cxn modelId="{0B47FED2-CDE0-42E8-BAA6-30E787C64B44}" type="presParOf" srcId="{0DE04E1C-BD02-4788-A3EB-15D0365AF5E1}" destId="{43B4C7E8-F03F-41F9-9A6C-91628B7D77C9}" srcOrd="2" destOrd="0" presId="urn:microsoft.com/office/officeart/2016/7/layout/LinearBlockProcessNumbered"/>
    <dgm:cxn modelId="{551067FE-CAA7-4A86-8004-0D6125D5DF06}" type="presParOf" srcId="{43B4C7E8-F03F-41F9-9A6C-91628B7D77C9}" destId="{89084149-1D9A-4609-8A6D-3F466FA93C80}" srcOrd="0" destOrd="0" presId="urn:microsoft.com/office/officeart/2016/7/layout/LinearBlockProcessNumbered"/>
    <dgm:cxn modelId="{FA019240-5AAB-44B5-9B81-182D7609737C}" type="presParOf" srcId="{43B4C7E8-F03F-41F9-9A6C-91628B7D77C9}" destId="{098FDD66-15D1-4E44-AB4B-1C290AC4B432}" srcOrd="1" destOrd="0" presId="urn:microsoft.com/office/officeart/2016/7/layout/LinearBlockProcessNumbered"/>
    <dgm:cxn modelId="{CBE01ED4-FEC4-49D5-A1ED-9C5902E9614A}" type="presParOf" srcId="{43B4C7E8-F03F-41F9-9A6C-91628B7D77C9}" destId="{B161487B-0F9C-487E-A529-96C968FE4EEF}" srcOrd="2" destOrd="0" presId="urn:microsoft.com/office/officeart/2016/7/layout/LinearBlockProcessNumbered"/>
    <dgm:cxn modelId="{B01F17B3-B2D6-4C18-A483-341E97C15A13}" type="presParOf" srcId="{0DE04E1C-BD02-4788-A3EB-15D0365AF5E1}" destId="{637E7F39-4764-4D7C-8569-DF75A8A6362C}" srcOrd="3" destOrd="0" presId="urn:microsoft.com/office/officeart/2016/7/layout/LinearBlockProcessNumbered"/>
    <dgm:cxn modelId="{693F4CE6-39F6-43C8-8355-187864186063}" type="presParOf" srcId="{0DE04E1C-BD02-4788-A3EB-15D0365AF5E1}" destId="{5E3277C4-E97A-4F4F-ABD4-11ED4CE49989}" srcOrd="4" destOrd="0" presId="urn:microsoft.com/office/officeart/2016/7/layout/LinearBlockProcessNumbered"/>
    <dgm:cxn modelId="{DADC9605-56B8-47BE-979C-49BE08797AE3}" type="presParOf" srcId="{5E3277C4-E97A-4F4F-ABD4-11ED4CE49989}" destId="{572ADD57-90B5-42B8-9DA1-3A18BF75F0E2}" srcOrd="0" destOrd="0" presId="urn:microsoft.com/office/officeart/2016/7/layout/LinearBlockProcessNumbered"/>
    <dgm:cxn modelId="{35A0024A-2D82-455E-B58E-69A31CB98902}" type="presParOf" srcId="{5E3277C4-E97A-4F4F-ABD4-11ED4CE49989}" destId="{739FDF14-BA69-4588-8DDB-4F5ADB53DC70}" srcOrd="1" destOrd="0" presId="urn:microsoft.com/office/officeart/2016/7/layout/LinearBlockProcessNumbered"/>
    <dgm:cxn modelId="{8A5CC4A8-6750-4EA3-B4B5-842ED84E239E}" type="presParOf" srcId="{5E3277C4-E97A-4F4F-ABD4-11ED4CE49989}" destId="{C9D41037-0F9F-429C-BA92-896C6EF72DD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89AB20-B17A-4C8C-93B7-9CFE937E9CB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F79E655-23A6-4FD8-A8CC-883A23118BE8}">
      <dgm:prSet/>
      <dgm:spPr/>
      <dgm:t>
        <a:bodyPr/>
        <a:lstStyle/>
        <a:p>
          <a:pPr>
            <a:defRPr b="1"/>
          </a:pPr>
          <a:r>
            <a:rPr lang="en-IN"/>
            <a:t>Which cricket team will win the 2024 Men’s T20 World Cup Final?</a:t>
          </a:r>
          <a:endParaRPr lang="en-US"/>
        </a:p>
      </dgm:t>
    </dgm:pt>
    <dgm:pt modelId="{612B01FE-216D-40E1-927D-27CBDCD6FB18}" type="parTrans" cxnId="{DB793FD7-3601-4755-AD77-3116D5AA0D23}">
      <dgm:prSet/>
      <dgm:spPr/>
      <dgm:t>
        <a:bodyPr/>
        <a:lstStyle/>
        <a:p>
          <a:endParaRPr lang="en-US"/>
        </a:p>
      </dgm:t>
    </dgm:pt>
    <dgm:pt modelId="{CF1AE18E-B919-400C-9F70-2DF1C8A89780}" type="sibTrans" cxnId="{DB793FD7-3601-4755-AD77-3116D5AA0D23}">
      <dgm:prSet/>
      <dgm:spPr/>
      <dgm:t>
        <a:bodyPr/>
        <a:lstStyle/>
        <a:p>
          <a:endParaRPr lang="en-US"/>
        </a:p>
      </dgm:t>
    </dgm:pt>
    <dgm:pt modelId="{60A8E418-9050-4FF6-8392-13F8B0D8795D}">
      <dgm:prSet/>
      <dgm:spPr/>
      <dgm:t>
        <a:bodyPr/>
        <a:lstStyle/>
        <a:p>
          <a:r>
            <a:rPr lang="en-IN" dirty="0"/>
            <a:t>India to win with 21.4% probability</a:t>
          </a:r>
          <a:endParaRPr lang="en-US" dirty="0"/>
        </a:p>
      </dgm:t>
    </dgm:pt>
    <dgm:pt modelId="{3C20258B-C177-4BED-83FF-BE6DDF59D40D}" type="parTrans" cxnId="{F21E7E51-8DEB-4BFF-9AA2-D6DE19907ECE}">
      <dgm:prSet/>
      <dgm:spPr/>
      <dgm:t>
        <a:bodyPr/>
        <a:lstStyle/>
        <a:p>
          <a:endParaRPr lang="en-US"/>
        </a:p>
      </dgm:t>
    </dgm:pt>
    <dgm:pt modelId="{ACFA9BF7-36F9-4717-8166-DFDBF50A976B}" type="sibTrans" cxnId="{F21E7E51-8DEB-4BFF-9AA2-D6DE19907ECE}">
      <dgm:prSet/>
      <dgm:spPr/>
      <dgm:t>
        <a:bodyPr/>
        <a:lstStyle/>
        <a:p>
          <a:endParaRPr lang="en-US"/>
        </a:p>
      </dgm:t>
    </dgm:pt>
    <dgm:pt modelId="{2B938EFE-8A9F-4B57-931A-6926C293FDAE}">
      <dgm:prSet/>
      <dgm:spPr/>
      <dgm:t>
        <a:bodyPr/>
        <a:lstStyle/>
        <a:p>
          <a:pPr>
            <a:defRPr b="1"/>
          </a:pPr>
          <a:r>
            <a:rPr lang="en-US"/>
            <a:t>What will China’s annual GDP growth rate be for the third quarter of 2024? </a:t>
          </a:r>
        </a:p>
      </dgm:t>
    </dgm:pt>
    <dgm:pt modelId="{B83ABEE7-C101-410A-840E-409E017C7996}" type="parTrans" cxnId="{CA9AF120-16AE-4DAA-B57C-C8210A30A06A}">
      <dgm:prSet/>
      <dgm:spPr/>
      <dgm:t>
        <a:bodyPr/>
        <a:lstStyle/>
        <a:p>
          <a:endParaRPr lang="en-US"/>
        </a:p>
      </dgm:t>
    </dgm:pt>
    <dgm:pt modelId="{644D1B03-B91B-4CF1-BF27-AC3F9937D75E}" type="sibTrans" cxnId="{CA9AF120-16AE-4DAA-B57C-C8210A30A06A}">
      <dgm:prSet/>
      <dgm:spPr/>
      <dgm:t>
        <a:bodyPr/>
        <a:lstStyle/>
        <a:p>
          <a:endParaRPr lang="en-US"/>
        </a:p>
      </dgm:t>
    </dgm:pt>
    <dgm:pt modelId="{78CC927A-A8CA-4F29-BA42-6F693FE271D0}">
      <dgm:prSet/>
      <dgm:spPr/>
      <dgm:t>
        <a:bodyPr/>
        <a:lstStyle/>
        <a:p>
          <a:r>
            <a:rPr lang="en-IN" dirty="0"/>
            <a:t>6.04% growth in Q3 with 75% probability</a:t>
          </a:r>
          <a:endParaRPr lang="en-US" dirty="0"/>
        </a:p>
      </dgm:t>
    </dgm:pt>
    <dgm:pt modelId="{19623361-1C4E-4666-89F0-D774F6B093C8}" type="parTrans" cxnId="{0FC420E3-43BB-415E-A086-D9098FD6DBC9}">
      <dgm:prSet/>
      <dgm:spPr/>
      <dgm:t>
        <a:bodyPr/>
        <a:lstStyle/>
        <a:p>
          <a:endParaRPr lang="en-US"/>
        </a:p>
      </dgm:t>
    </dgm:pt>
    <dgm:pt modelId="{5DF3418E-FB6B-4292-BB8E-D6FA8118154B}" type="sibTrans" cxnId="{0FC420E3-43BB-415E-A086-D9098FD6DBC9}">
      <dgm:prSet/>
      <dgm:spPr/>
      <dgm:t>
        <a:bodyPr/>
        <a:lstStyle/>
        <a:p>
          <a:endParaRPr lang="en-US"/>
        </a:p>
      </dgm:t>
    </dgm:pt>
    <dgm:pt modelId="{A8EAC2C6-44B1-4C17-80F7-145D73546227}">
      <dgm:prSet/>
      <dgm:spPr/>
      <dgm:t>
        <a:bodyPr/>
        <a:lstStyle/>
        <a:p>
          <a:pPr>
            <a:defRPr b="1"/>
          </a:pPr>
          <a:r>
            <a:rPr lang="en-US"/>
            <a:t>What percentage of US energy will be generated by solar power in 2025?</a:t>
          </a:r>
        </a:p>
      </dgm:t>
    </dgm:pt>
    <dgm:pt modelId="{A4B69AFA-188D-4261-A3D8-7133EDB7AFCD}" type="parTrans" cxnId="{DB065134-2CD9-4A2F-9B89-F56EB5780605}">
      <dgm:prSet/>
      <dgm:spPr/>
      <dgm:t>
        <a:bodyPr/>
        <a:lstStyle/>
        <a:p>
          <a:endParaRPr lang="en-US"/>
        </a:p>
      </dgm:t>
    </dgm:pt>
    <dgm:pt modelId="{303EC60D-A839-488B-9FFF-2564AF1CBED9}" type="sibTrans" cxnId="{DB065134-2CD9-4A2F-9B89-F56EB5780605}">
      <dgm:prSet/>
      <dgm:spPr/>
      <dgm:t>
        <a:bodyPr/>
        <a:lstStyle/>
        <a:p>
          <a:endParaRPr lang="en-US"/>
        </a:p>
      </dgm:t>
    </dgm:pt>
    <dgm:pt modelId="{F19B9788-FA15-42A8-A3A2-9F043371860B}">
      <dgm:prSet/>
      <dgm:spPr/>
      <dgm:t>
        <a:bodyPr/>
        <a:lstStyle/>
        <a:p>
          <a:r>
            <a:rPr lang="en-US" dirty="0"/>
            <a:t>16% of to come from solar with 75% probability</a:t>
          </a:r>
        </a:p>
      </dgm:t>
    </dgm:pt>
    <dgm:pt modelId="{608FDFB8-C5EB-426C-974E-C31F35BDFFE7}" type="parTrans" cxnId="{55DC44A4-7A8E-4338-869A-CB7B6A9F12C2}">
      <dgm:prSet/>
      <dgm:spPr/>
      <dgm:t>
        <a:bodyPr/>
        <a:lstStyle/>
        <a:p>
          <a:endParaRPr lang="en-US"/>
        </a:p>
      </dgm:t>
    </dgm:pt>
    <dgm:pt modelId="{23C4704C-3CBA-4C90-9684-9B363512812B}" type="sibTrans" cxnId="{55DC44A4-7A8E-4338-869A-CB7B6A9F12C2}">
      <dgm:prSet/>
      <dgm:spPr/>
      <dgm:t>
        <a:bodyPr/>
        <a:lstStyle/>
        <a:p>
          <a:endParaRPr lang="en-US"/>
        </a:p>
      </dgm:t>
    </dgm:pt>
    <dgm:pt modelId="{46D5FCF9-09CF-47C5-B5B2-291D8D3FFF67}" type="pres">
      <dgm:prSet presAssocID="{BD89AB20-B17A-4C8C-93B7-9CFE937E9CB5}" presName="root" presStyleCnt="0">
        <dgm:presLayoutVars>
          <dgm:dir/>
          <dgm:resizeHandles val="exact"/>
        </dgm:presLayoutVars>
      </dgm:prSet>
      <dgm:spPr/>
    </dgm:pt>
    <dgm:pt modelId="{14AD7834-F4FD-47D4-B06A-F7D9D6553211}" type="pres">
      <dgm:prSet presAssocID="{FF79E655-23A6-4FD8-A8CC-883A23118BE8}" presName="compNode" presStyleCnt="0"/>
      <dgm:spPr/>
    </dgm:pt>
    <dgm:pt modelId="{ED74D890-5D58-43CB-B2EE-34BEB5CBDAD9}" type="pres">
      <dgm:prSet presAssocID="{FF79E655-23A6-4FD8-A8CC-883A23118B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"/>
        </a:ext>
      </dgm:extLst>
    </dgm:pt>
    <dgm:pt modelId="{44A15258-980A-4851-811D-5AF053F39B91}" type="pres">
      <dgm:prSet presAssocID="{FF79E655-23A6-4FD8-A8CC-883A23118BE8}" presName="iconSpace" presStyleCnt="0"/>
      <dgm:spPr/>
    </dgm:pt>
    <dgm:pt modelId="{42A24E3A-865F-465E-8DC8-A6B49AA794B8}" type="pres">
      <dgm:prSet presAssocID="{FF79E655-23A6-4FD8-A8CC-883A23118BE8}" presName="parTx" presStyleLbl="revTx" presStyleIdx="0" presStyleCnt="6">
        <dgm:presLayoutVars>
          <dgm:chMax val="0"/>
          <dgm:chPref val="0"/>
        </dgm:presLayoutVars>
      </dgm:prSet>
      <dgm:spPr/>
    </dgm:pt>
    <dgm:pt modelId="{49E863E0-1FAC-4D19-92DA-A3BA613E5485}" type="pres">
      <dgm:prSet presAssocID="{FF79E655-23A6-4FD8-A8CC-883A23118BE8}" presName="txSpace" presStyleCnt="0"/>
      <dgm:spPr/>
    </dgm:pt>
    <dgm:pt modelId="{AC5395F7-941D-4C2D-B69F-63DF4BC791EA}" type="pres">
      <dgm:prSet presAssocID="{FF79E655-23A6-4FD8-A8CC-883A23118BE8}" presName="desTx" presStyleLbl="revTx" presStyleIdx="1" presStyleCnt="6" custLinFactNeighborY="31981">
        <dgm:presLayoutVars/>
      </dgm:prSet>
      <dgm:spPr/>
    </dgm:pt>
    <dgm:pt modelId="{1126F7DF-68D8-4766-8F85-853C0740487F}" type="pres">
      <dgm:prSet presAssocID="{CF1AE18E-B919-400C-9F70-2DF1C8A89780}" presName="sibTrans" presStyleCnt="0"/>
      <dgm:spPr/>
    </dgm:pt>
    <dgm:pt modelId="{8B6D4E54-5654-4441-8727-A036E8C60719}" type="pres">
      <dgm:prSet presAssocID="{2B938EFE-8A9F-4B57-931A-6926C293FDAE}" presName="compNode" presStyleCnt="0"/>
      <dgm:spPr/>
    </dgm:pt>
    <dgm:pt modelId="{F9EBA009-EB25-4860-A0BB-EEB8E6DFC132}" type="pres">
      <dgm:prSet presAssocID="{2B938EFE-8A9F-4B57-931A-6926C293FDA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CADAAB4-E783-4194-8EC6-4E48D025F28F}" type="pres">
      <dgm:prSet presAssocID="{2B938EFE-8A9F-4B57-931A-6926C293FDAE}" presName="iconSpace" presStyleCnt="0"/>
      <dgm:spPr/>
    </dgm:pt>
    <dgm:pt modelId="{13C71950-3F41-4E2E-B6DA-129C17C9CA2E}" type="pres">
      <dgm:prSet presAssocID="{2B938EFE-8A9F-4B57-931A-6926C293FDAE}" presName="parTx" presStyleLbl="revTx" presStyleIdx="2" presStyleCnt="6">
        <dgm:presLayoutVars>
          <dgm:chMax val="0"/>
          <dgm:chPref val="0"/>
        </dgm:presLayoutVars>
      </dgm:prSet>
      <dgm:spPr/>
    </dgm:pt>
    <dgm:pt modelId="{2C3397A8-32A3-47C9-8EDC-538E62D1035C}" type="pres">
      <dgm:prSet presAssocID="{2B938EFE-8A9F-4B57-931A-6926C293FDAE}" presName="txSpace" presStyleCnt="0"/>
      <dgm:spPr/>
    </dgm:pt>
    <dgm:pt modelId="{E022A31A-4462-4BA2-A2C6-179BEA155D48}" type="pres">
      <dgm:prSet presAssocID="{2B938EFE-8A9F-4B57-931A-6926C293FDAE}" presName="desTx" presStyleLbl="revTx" presStyleIdx="3" presStyleCnt="6" custLinFactNeighborX="-368" custLinFactNeighborY="25128">
        <dgm:presLayoutVars/>
      </dgm:prSet>
      <dgm:spPr/>
    </dgm:pt>
    <dgm:pt modelId="{B2C0DFC1-999C-426B-871E-FEA4A0DE2EE2}" type="pres">
      <dgm:prSet presAssocID="{644D1B03-B91B-4CF1-BF27-AC3F9937D75E}" presName="sibTrans" presStyleCnt="0"/>
      <dgm:spPr/>
    </dgm:pt>
    <dgm:pt modelId="{42490E68-453C-4EDE-896D-9380BED08949}" type="pres">
      <dgm:prSet presAssocID="{A8EAC2C6-44B1-4C17-80F7-145D73546227}" presName="compNode" presStyleCnt="0"/>
      <dgm:spPr/>
    </dgm:pt>
    <dgm:pt modelId="{DB591C14-882F-4B34-993F-B392EE2E7A5A}" type="pres">
      <dgm:prSet presAssocID="{A8EAC2C6-44B1-4C17-80F7-145D735462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3A2783B9-B230-4799-8CB1-C182A1A648CF}" type="pres">
      <dgm:prSet presAssocID="{A8EAC2C6-44B1-4C17-80F7-145D73546227}" presName="iconSpace" presStyleCnt="0"/>
      <dgm:spPr/>
    </dgm:pt>
    <dgm:pt modelId="{7BD23209-51BE-4A36-AAA4-19B20EB3D0AB}" type="pres">
      <dgm:prSet presAssocID="{A8EAC2C6-44B1-4C17-80F7-145D73546227}" presName="parTx" presStyleLbl="revTx" presStyleIdx="4" presStyleCnt="6">
        <dgm:presLayoutVars>
          <dgm:chMax val="0"/>
          <dgm:chPref val="0"/>
        </dgm:presLayoutVars>
      </dgm:prSet>
      <dgm:spPr/>
    </dgm:pt>
    <dgm:pt modelId="{3E49CBB9-D893-45D5-AC2C-4D2CF5117A1A}" type="pres">
      <dgm:prSet presAssocID="{A8EAC2C6-44B1-4C17-80F7-145D73546227}" presName="txSpace" presStyleCnt="0"/>
      <dgm:spPr/>
    </dgm:pt>
    <dgm:pt modelId="{AA9821CB-052F-46A0-88E3-02EB80DD6D94}" type="pres">
      <dgm:prSet presAssocID="{A8EAC2C6-44B1-4C17-80F7-145D73546227}" presName="desTx" presStyleLbl="revTx" presStyleIdx="5" presStyleCnt="6" custLinFactNeighborX="-305" custLinFactNeighborY="25128">
        <dgm:presLayoutVars/>
      </dgm:prSet>
      <dgm:spPr/>
    </dgm:pt>
  </dgm:ptLst>
  <dgm:cxnLst>
    <dgm:cxn modelId="{CA9AF120-16AE-4DAA-B57C-C8210A30A06A}" srcId="{BD89AB20-B17A-4C8C-93B7-9CFE937E9CB5}" destId="{2B938EFE-8A9F-4B57-931A-6926C293FDAE}" srcOrd="1" destOrd="0" parTransId="{B83ABEE7-C101-410A-840E-409E017C7996}" sibTransId="{644D1B03-B91B-4CF1-BF27-AC3F9937D75E}"/>
    <dgm:cxn modelId="{DB065134-2CD9-4A2F-9B89-F56EB5780605}" srcId="{BD89AB20-B17A-4C8C-93B7-9CFE937E9CB5}" destId="{A8EAC2C6-44B1-4C17-80F7-145D73546227}" srcOrd="2" destOrd="0" parTransId="{A4B69AFA-188D-4261-A3D8-7133EDB7AFCD}" sibTransId="{303EC60D-A839-488B-9FFF-2564AF1CBED9}"/>
    <dgm:cxn modelId="{41BCA446-D3CC-4030-9031-B7655049361F}" type="presOf" srcId="{60A8E418-9050-4FF6-8392-13F8B0D8795D}" destId="{AC5395F7-941D-4C2D-B69F-63DF4BC791EA}" srcOrd="0" destOrd="0" presId="urn:microsoft.com/office/officeart/2018/2/layout/IconLabelDescriptionList"/>
    <dgm:cxn modelId="{80C24967-2441-45DC-AECB-03587C7AA473}" type="presOf" srcId="{A8EAC2C6-44B1-4C17-80F7-145D73546227}" destId="{7BD23209-51BE-4A36-AAA4-19B20EB3D0AB}" srcOrd="0" destOrd="0" presId="urn:microsoft.com/office/officeart/2018/2/layout/IconLabelDescriptionList"/>
    <dgm:cxn modelId="{F21E7E51-8DEB-4BFF-9AA2-D6DE19907ECE}" srcId="{FF79E655-23A6-4FD8-A8CC-883A23118BE8}" destId="{60A8E418-9050-4FF6-8392-13F8B0D8795D}" srcOrd="0" destOrd="0" parTransId="{3C20258B-C177-4BED-83FF-BE6DDF59D40D}" sibTransId="{ACFA9BF7-36F9-4717-8166-DFDBF50A976B}"/>
    <dgm:cxn modelId="{01EC8772-C1A3-4240-809A-4110A6BB9717}" type="presOf" srcId="{BD89AB20-B17A-4C8C-93B7-9CFE937E9CB5}" destId="{46D5FCF9-09CF-47C5-B5B2-291D8D3FFF67}" srcOrd="0" destOrd="0" presId="urn:microsoft.com/office/officeart/2018/2/layout/IconLabelDescriptionList"/>
    <dgm:cxn modelId="{27AFC097-97B9-4327-A51F-6BC0F60369B3}" type="presOf" srcId="{2B938EFE-8A9F-4B57-931A-6926C293FDAE}" destId="{13C71950-3F41-4E2E-B6DA-129C17C9CA2E}" srcOrd="0" destOrd="0" presId="urn:microsoft.com/office/officeart/2018/2/layout/IconLabelDescriptionList"/>
    <dgm:cxn modelId="{55DC44A4-7A8E-4338-869A-CB7B6A9F12C2}" srcId="{A8EAC2C6-44B1-4C17-80F7-145D73546227}" destId="{F19B9788-FA15-42A8-A3A2-9F043371860B}" srcOrd="0" destOrd="0" parTransId="{608FDFB8-C5EB-426C-974E-C31F35BDFFE7}" sibTransId="{23C4704C-3CBA-4C90-9684-9B363512812B}"/>
    <dgm:cxn modelId="{3244F6BF-C8B0-4334-9BF4-5FDC6DC15BF0}" type="presOf" srcId="{78CC927A-A8CA-4F29-BA42-6F693FE271D0}" destId="{E022A31A-4462-4BA2-A2C6-179BEA155D48}" srcOrd="0" destOrd="0" presId="urn:microsoft.com/office/officeart/2018/2/layout/IconLabelDescriptionList"/>
    <dgm:cxn modelId="{DB793FD7-3601-4755-AD77-3116D5AA0D23}" srcId="{BD89AB20-B17A-4C8C-93B7-9CFE937E9CB5}" destId="{FF79E655-23A6-4FD8-A8CC-883A23118BE8}" srcOrd="0" destOrd="0" parTransId="{612B01FE-216D-40E1-927D-27CBDCD6FB18}" sibTransId="{CF1AE18E-B919-400C-9F70-2DF1C8A89780}"/>
    <dgm:cxn modelId="{551825DD-64AF-4419-9579-CA5DA2938740}" type="presOf" srcId="{F19B9788-FA15-42A8-A3A2-9F043371860B}" destId="{AA9821CB-052F-46A0-88E3-02EB80DD6D94}" srcOrd="0" destOrd="0" presId="urn:microsoft.com/office/officeart/2018/2/layout/IconLabelDescriptionList"/>
    <dgm:cxn modelId="{EFBA19E3-57C6-4B81-A7F2-ABBBA9CDE6C6}" type="presOf" srcId="{FF79E655-23A6-4FD8-A8CC-883A23118BE8}" destId="{42A24E3A-865F-465E-8DC8-A6B49AA794B8}" srcOrd="0" destOrd="0" presId="urn:microsoft.com/office/officeart/2018/2/layout/IconLabelDescriptionList"/>
    <dgm:cxn modelId="{0FC420E3-43BB-415E-A086-D9098FD6DBC9}" srcId="{2B938EFE-8A9F-4B57-931A-6926C293FDAE}" destId="{78CC927A-A8CA-4F29-BA42-6F693FE271D0}" srcOrd="0" destOrd="0" parTransId="{19623361-1C4E-4666-89F0-D774F6B093C8}" sibTransId="{5DF3418E-FB6B-4292-BB8E-D6FA8118154B}"/>
    <dgm:cxn modelId="{4A409948-43F9-42FE-987F-BF5879A265ED}" type="presParOf" srcId="{46D5FCF9-09CF-47C5-B5B2-291D8D3FFF67}" destId="{14AD7834-F4FD-47D4-B06A-F7D9D6553211}" srcOrd="0" destOrd="0" presId="urn:microsoft.com/office/officeart/2018/2/layout/IconLabelDescriptionList"/>
    <dgm:cxn modelId="{0F658EDD-9580-4A9C-AE04-7C1654D6DC27}" type="presParOf" srcId="{14AD7834-F4FD-47D4-B06A-F7D9D6553211}" destId="{ED74D890-5D58-43CB-B2EE-34BEB5CBDAD9}" srcOrd="0" destOrd="0" presId="urn:microsoft.com/office/officeart/2018/2/layout/IconLabelDescriptionList"/>
    <dgm:cxn modelId="{B70B40CF-29C7-4FB0-B7C1-D1BFA15B8063}" type="presParOf" srcId="{14AD7834-F4FD-47D4-B06A-F7D9D6553211}" destId="{44A15258-980A-4851-811D-5AF053F39B91}" srcOrd="1" destOrd="0" presId="urn:microsoft.com/office/officeart/2018/2/layout/IconLabelDescriptionList"/>
    <dgm:cxn modelId="{71CD9FDB-1570-4673-9762-7B786A1D3344}" type="presParOf" srcId="{14AD7834-F4FD-47D4-B06A-F7D9D6553211}" destId="{42A24E3A-865F-465E-8DC8-A6B49AA794B8}" srcOrd="2" destOrd="0" presId="urn:microsoft.com/office/officeart/2018/2/layout/IconLabelDescriptionList"/>
    <dgm:cxn modelId="{8ADDF655-B241-4DCD-A135-E16C2152FCDB}" type="presParOf" srcId="{14AD7834-F4FD-47D4-B06A-F7D9D6553211}" destId="{49E863E0-1FAC-4D19-92DA-A3BA613E5485}" srcOrd="3" destOrd="0" presId="urn:microsoft.com/office/officeart/2018/2/layout/IconLabelDescriptionList"/>
    <dgm:cxn modelId="{F94BBDFC-A5EF-4A74-9E84-AF434F8907FC}" type="presParOf" srcId="{14AD7834-F4FD-47D4-B06A-F7D9D6553211}" destId="{AC5395F7-941D-4C2D-B69F-63DF4BC791EA}" srcOrd="4" destOrd="0" presId="urn:microsoft.com/office/officeart/2018/2/layout/IconLabelDescriptionList"/>
    <dgm:cxn modelId="{B7B236E8-1DFC-47F5-A2A5-5FE530B473EF}" type="presParOf" srcId="{46D5FCF9-09CF-47C5-B5B2-291D8D3FFF67}" destId="{1126F7DF-68D8-4766-8F85-853C0740487F}" srcOrd="1" destOrd="0" presId="urn:microsoft.com/office/officeart/2018/2/layout/IconLabelDescriptionList"/>
    <dgm:cxn modelId="{C2679D42-2F2E-48EC-B366-2E6DABE56332}" type="presParOf" srcId="{46D5FCF9-09CF-47C5-B5B2-291D8D3FFF67}" destId="{8B6D4E54-5654-4441-8727-A036E8C60719}" srcOrd="2" destOrd="0" presId="urn:microsoft.com/office/officeart/2018/2/layout/IconLabelDescriptionList"/>
    <dgm:cxn modelId="{08034B76-DC1C-4384-8F47-DFFB2165A6E2}" type="presParOf" srcId="{8B6D4E54-5654-4441-8727-A036E8C60719}" destId="{F9EBA009-EB25-4860-A0BB-EEB8E6DFC132}" srcOrd="0" destOrd="0" presId="urn:microsoft.com/office/officeart/2018/2/layout/IconLabelDescriptionList"/>
    <dgm:cxn modelId="{1DDD7141-30F1-4313-9953-325E4BB10FB6}" type="presParOf" srcId="{8B6D4E54-5654-4441-8727-A036E8C60719}" destId="{ECADAAB4-E783-4194-8EC6-4E48D025F28F}" srcOrd="1" destOrd="0" presId="urn:microsoft.com/office/officeart/2018/2/layout/IconLabelDescriptionList"/>
    <dgm:cxn modelId="{6A42E300-6BEA-4059-BAA6-D6A8AE21C5D9}" type="presParOf" srcId="{8B6D4E54-5654-4441-8727-A036E8C60719}" destId="{13C71950-3F41-4E2E-B6DA-129C17C9CA2E}" srcOrd="2" destOrd="0" presId="urn:microsoft.com/office/officeart/2018/2/layout/IconLabelDescriptionList"/>
    <dgm:cxn modelId="{C3C606A0-CC6C-406E-AE16-C97BBC537D40}" type="presParOf" srcId="{8B6D4E54-5654-4441-8727-A036E8C60719}" destId="{2C3397A8-32A3-47C9-8EDC-538E62D1035C}" srcOrd="3" destOrd="0" presId="urn:microsoft.com/office/officeart/2018/2/layout/IconLabelDescriptionList"/>
    <dgm:cxn modelId="{FBA88D6A-ED81-4672-B053-B3029D197EC9}" type="presParOf" srcId="{8B6D4E54-5654-4441-8727-A036E8C60719}" destId="{E022A31A-4462-4BA2-A2C6-179BEA155D48}" srcOrd="4" destOrd="0" presId="urn:microsoft.com/office/officeart/2018/2/layout/IconLabelDescriptionList"/>
    <dgm:cxn modelId="{AA2ED601-CEF8-4189-9949-445DC0B88463}" type="presParOf" srcId="{46D5FCF9-09CF-47C5-B5B2-291D8D3FFF67}" destId="{B2C0DFC1-999C-426B-871E-FEA4A0DE2EE2}" srcOrd="3" destOrd="0" presId="urn:microsoft.com/office/officeart/2018/2/layout/IconLabelDescriptionList"/>
    <dgm:cxn modelId="{D9A4133C-6CE7-4E9B-AFCF-0EE4ACBA6726}" type="presParOf" srcId="{46D5FCF9-09CF-47C5-B5B2-291D8D3FFF67}" destId="{42490E68-453C-4EDE-896D-9380BED08949}" srcOrd="4" destOrd="0" presId="urn:microsoft.com/office/officeart/2018/2/layout/IconLabelDescriptionList"/>
    <dgm:cxn modelId="{226D696D-2002-495A-A510-DD01FF500965}" type="presParOf" srcId="{42490E68-453C-4EDE-896D-9380BED08949}" destId="{DB591C14-882F-4B34-993F-B392EE2E7A5A}" srcOrd="0" destOrd="0" presId="urn:microsoft.com/office/officeart/2018/2/layout/IconLabelDescriptionList"/>
    <dgm:cxn modelId="{8F756743-B52B-446D-89C0-C348F31AD5CC}" type="presParOf" srcId="{42490E68-453C-4EDE-896D-9380BED08949}" destId="{3A2783B9-B230-4799-8CB1-C182A1A648CF}" srcOrd="1" destOrd="0" presId="urn:microsoft.com/office/officeart/2018/2/layout/IconLabelDescriptionList"/>
    <dgm:cxn modelId="{A4F60B3A-04D2-4055-8B31-4ADBCE83C261}" type="presParOf" srcId="{42490E68-453C-4EDE-896D-9380BED08949}" destId="{7BD23209-51BE-4A36-AAA4-19B20EB3D0AB}" srcOrd="2" destOrd="0" presId="urn:microsoft.com/office/officeart/2018/2/layout/IconLabelDescriptionList"/>
    <dgm:cxn modelId="{838BEB6E-A4DC-4B66-B4EB-609EA493E2E4}" type="presParOf" srcId="{42490E68-453C-4EDE-896D-9380BED08949}" destId="{3E49CBB9-D893-45D5-AC2C-4D2CF5117A1A}" srcOrd="3" destOrd="0" presId="urn:microsoft.com/office/officeart/2018/2/layout/IconLabelDescriptionList"/>
    <dgm:cxn modelId="{18DB670D-1ABE-40CE-8FAA-556D67C7B55B}" type="presParOf" srcId="{42490E68-453C-4EDE-896D-9380BED08949}" destId="{AA9821CB-052F-46A0-88E3-02EB80DD6D9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43ADEE-A01B-2441-84BD-AE3D378E87CD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88C36CA-535E-0445-8FE4-C3AC56456BD7}">
      <dgm:prSet phldrT="[Text]"/>
      <dgm:spPr/>
      <dgm:t>
        <a:bodyPr/>
        <a:lstStyle/>
        <a:p>
          <a:r>
            <a:rPr lang="en-GB" dirty="0"/>
            <a:t>2007</a:t>
          </a:r>
        </a:p>
        <a:p>
          <a:r>
            <a:rPr lang="en-GB" dirty="0"/>
            <a:t>India</a:t>
          </a:r>
        </a:p>
      </dgm:t>
    </dgm:pt>
    <dgm:pt modelId="{7711C53F-2BDC-2E43-AD32-F2FBD982B62E}" type="parTrans" cxnId="{6DF336C7-7A77-D940-BE0A-27A9E7BD54C8}">
      <dgm:prSet/>
      <dgm:spPr/>
      <dgm:t>
        <a:bodyPr/>
        <a:lstStyle/>
        <a:p>
          <a:endParaRPr lang="en-GB"/>
        </a:p>
      </dgm:t>
    </dgm:pt>
    <dgm:pt modelId="{EDB290AD-FE1D-8745-A834-36FBEEE85C9D}" type="sibTrans" cxnId="{6DF336C7-7A77-D940-BE0A-27A9E7BD54C8}">
      <dgm:prSet/>
      <dgm:spPr/>
      <dgm:t>
        <a:bodyPr/>
        <a:lstStyle/>
        <a:p>
          <a:endParaRPr lang="en-GB"/>
        </a:p>
      </dgm:t>
    </dgm:pt>
    <dgm:pt modelId="{74826E19-CCD8-6A46-ADE9-833D0AD4C851}">
      <dgm:prSet phldrT="[Text]"/>
      <dgm:spPr/>
      <dgm:t>
        <a:bodyPr/>
        <a:lstStyle/>
        <a:p>
          <a:r>
            <a:rPr lang="en-GB" dirty="0"/>
            <a:t>2009</a:t>
          </a:r>
        </a:p>
        <a:p>
          <a:r>
            <a:rPr lang="en-GB" dirty="0"/>
            <a:t>Pakistan</a:t>
          </a:r>
        </a:p>
      </dgm:t>
    </dgm:pt>
    <dgm:pt modelId="{54BD6E05-D7D1-8E4D-8200-A9123086AF3F}" type="parTrans" cxnId="{072A7CBB-BAA4-E14A-B4B8-0C7E04F71524}">
      <dgm:prSet/>
      <dgm:spPr/>
      <dgm:t>
        <a:bodyPr/>
        <a:lstStyle/>
        <a:p>
          <a:endParaRPr lang="en-GB"/>
        </a:p>
      </dgm:t>
    </dgm:pt>
    <dgm:pt modelId="{E4BA6552-21B3-5C4A-9B32-9AD8A7A9E49C}" type="sibTrans" cxnId="{072A7CBB-BAA4-E14A-B4B8-0C7E04F71524}">
      <dgm:prSet/>
      <dgm:spPr/>
      <dgm:t>
        <a:bodyPr/>
        <a:lstStyle/>
        <a:p>
          <a:endParaRPr lang="en-GB"/>
        </a:p>
      </dgm:t>
    </dgm:pt>
    <dgm:pt modelId="{C90C836D-3D06-3444-B482-547ABDAD2617}">
      <dgm:prSet phldrT="[Text]"/>
      <dgm:spPr/>
      <dgm:t>
        <a:bodyPr/>
        <a:lstStyle/>
        <a:p>
          <a:r>
            <a:rPr lang="en-GB" dirty="0"/>
            <a:t>2010</a:t>
          </a:r>
        </a:p>
        <a:p>
          <a:r>
            <a:rPr lang="en-GB" dirty="0"/>
            <a:t>England</a:t>
          </a:r>
        </a:p>
      </dgm:t>
    </dgm:pt>
    <dgm:pt modelId="{90850773-2320-A14E-9682-4542624C3DFF}" type="sibTrans" cxnId="{B63EAF24-B53B-154D-9B39-B39355F8D8FC}">
      <dgm:prSet/>
      <dgm:spPr/>
      <dgm:t>
        <a:bodyPr/>
        <a:lstStyle/>
        <a:p>
          <a:endParaRPr lang="en-GB"/>
        </a:p>
      </dgm:t>
    </dgm:pt>
    <dgm:pt modelId="{6CFE5DCF-9450-6846-A9B9-B4B58FBDD5A4}" type="parTrans" cxnId="{B63EAF24-B53B-154D-9B39-B39355F8D8FC}">
      <dgm:prSet/>
      <dgm:spPr/>
      <dgm:t>
        <a:bodyPr/>
        <a:lstStyle/>
        <a:p>
          <a:endParaRPr lang="en-GB"/>
        </a:p>
      </dgm:t>
    </dgm:pt>
    <dgm:pt modelId="{FA0107A4-6DBD-C447-9EBF-09AAE3381030}">
      <dgm:prSet/>
      <dgm:spPr/>
      <dgm:t>
        <a:bodyPr/>
        <a:lstStyle/>
        <a:p>
          <a:r>
            <a:rPr lang="en-GB" dirty="0"/>
            <a:t>2012</a:t>
          </a:r>
        </a:p>
        <a:p>
          <a:r>
            <a:rPr lang="en-GB" dirty="0"/>
            <a:t>West Indies</a:t>
          </a:r>
        </a:p>
      </dgm:t>
    </dgm:pt>
    <dgm:pt modelId="{BDC789C3-9C05-2241-A077-59B0E0EB2060}" type="parTrans" cxnId="{B3E67C00-45FF-6A4B-9B75-1DAEF6A168AE}">
      <dgm:prSet/>
      <dgm:spPr/>
      <dgm:t>
        <a:bodyPr/>
        <a:lstStyle/>
        <a:p>
          <a:endParaRPr lang="en-GB"/>
        </a:p>
      </dgm:t>
    </dgm:pt>
    <dgm:pt modelId="{4C2BEAB2-FF85-F843-BEBF-443C478704D1}" type="sibTrans" cxnId="{B3E67C00-45FF-6A4B-9B75-1DAEF6A168AE}">
      <dgm:prSet/>
      <dgm:spPr/>
      <dgm:t>
        <a:bodyPr/>
        <a:lstStyle/>
        <a:p>
          <a:endParaRPr lang="en-GB"/>
        </a:p>
      </dgm:t>
    </dgm:pt>
    <dgm:pt modelId="{8F6F3BB1-6498-6E4B-A6F0-F6D0ABED2D55}">
      <dgm:prSet/>
      <dgm:spPr/>
      <dgm:t>
        <a:bodyPr/>
        <a:lstStyle/>
        <a:p>
          <a:r>
            <a:rPr lang="en-GB" dirty="0"/>
            <a:t>2014</a:t>
          </a:r>
        </a:p>
        <a:p>
          <a:r>
            <a:rPr lang="en-GB" dirty="0"/>
            <a:t>Sri Lanka</a:t>
          </a:r>
        </a:p>
      </dgm:t>
    </dgm:pt>
    <dgm:pt modelId="{3059A214-49AD-EE41-AD07-97B80C8B23D2}" type="parTrans" cxnId="{2923BD4D-A39F-C34A-B8DE-2273AEAC0AEC}">
      <dgm:prSet/>
      <dgm:spPr/>
      <dgm:t>
        <a:bodyPr/>
        <a:lstStyle/>
        <a:p>
          <a:endParaRPr lang="en-GB"/>
        </a:p>
      </dgm:t>
    </dgm:pt>
    <dgm:pt modelId="{9F5852D8-3071-9D4B-AA73-37F9580B07E7}" type="sibTrans" cxnId="{2923BD4D-A39F-C34A-B8DE-2273AEAC0AEC}">
      <dgm:prSet/>
      <dgm:spPr/>
      <dgm:t>
        <a:bodyPr/>
        <a:lstStyle/>
        <a:p>
          <a:endParaRPr lang="en-GB"/>
        </a:p>
      </dgm:t>
    </dgm:pt>
    <dgm:pt modelId="{3262CBDD-CF15-3147-BB83-B7FFC904F438}">
      <dgm:prSet/>
      <dgm:spPr/>
      <dgm:t>
        <a:bodyPr/>
        <a:lstStyle/>
        <a:p>
          <a:r>
            <a:rPr lang="en-GB" dirty="0"/>
            <a:t>2016</a:t>
          </a:r>
        </a:p>
        <a:p>
          <a:r>
            <a:rPr lang="en-GB" dirty="0"/>
            <a:t>West Indies</a:t>
          </a:r>
        </a:p>
      </dgm:t>
    </dgm:pt>
    <dgm:pt modelId="{C9BCC250-1788-A64F-809F-90272DAC72D4}" type="parTrans" cxnId="{14631122-791C-C447-A200-B81CD01696A3}">
      <dgm:prSet/>
      <dgm:spPr/>
      <dgm:t>
        <a:bodyPr/>
        <a:lstStyle/>
        <a:p>
          <a:endParaRPr lang="en-GB"/>
        </a:p>
      </dgm:t>
    </dgm:pt>
    <dgm:pt modelId="{554F8F8E-2515-CE49-AA02-87366E6FE950}" type="sibTrans" cxnId="{14631122-791C-C447-A200-B81CD01696A3}">
      <dgm:prSet/>
      <dgm:spPr/>
      <dgm:t>
        <a:bodyPr/>
        <a:lstStyle/>
        <a:p>
          <a:endParaRPr lang="en-GB"/>
        </a:p>
      </dgm:t>
    </dgm:pt>
    <dgm:pt modelId="{5CC61539-726D-1D43-87D2-4289830859C5}">
      <dgm:prSet/>
      <dgm:spPr/>
      <dgm:t>
        <a:bodyPr/>
        <a:lstStyle/>
        <a:p>
          <a:r>
            <a:rPr lang="en-GB" dirty="0"/>
            <a:t>2021</a:t>
          </a:r>
        </a:p>
        <a:p>
          <a:r>
            <a:rPr lang="en-GB" dirty="0"/>
            <a:t>Australia </a:t>
          </a:r>
        </a:p>
      </dgm:t>
    </dgm:pt>
    <dgm:pt modelId="{18EDD0F6-A36A-AC49-B6D5-92824BC87349}" type="parTrans" cxnId="{F4EC29D0-1B56-504E-BC5C-DAE3C9939A54}">
      <dgm:prSet/>
      <dgm:spPr/>
      <dgm:t>
        <a:bodyPr/>
        <a:lstStyle/>
        <a:p>
          <a:endParaRPr lang="en-GB"/>
        </a:p>
      </dgm:t>
    </dgm:pt>
    <dgm:pt modelId="{8043F425-F1C4-1245-BBFB-9AA9EDB60FDD}" type="sibTrans" cxnId="{F4EC29D0-1B56-504E-BC5C-DAE3C9939A54}">
      <dgm:prSet/>
      <dgm:spPr/>
      <dgm:t>
        <a:bodyPr/>
        <a:lstStyle/>
        <a:p>
          <a:endParaRPr lang="en-GB"/>
        </a:p>
      </dgm:t>
    </dgm:pt>
    <dgm:pt modelId="{AE3EF7BC-1CEA-5D48-BD79-5A6F40AFF3D4}">
      <dgm:prSet/>
      <dgm:spPr/>
      <dgm:t>
        <a:bodyPr/>
        <a:lstStyle/>
        <a:p>
          <a:r>
            <a:rPr lang="en-GB" dirty="0"/>
            <a:t>2022</a:t>
          </a:r>
        </a:p>
        <a:p>
          <a:r>
            <a:rPr lang="en-GB" dirty="0"/>
            <a:t>England</a:t>
          </a:r>
        </a:p>
      </dgm:t>
    </dgm:pt>
    <dgm:pt modelId="{010C7569-7433-EF43-8878-BB9EE167334E}" type="parTrans" cxnId="{9C744F39-D6B6-2F41-9B66-AA52D7BE4231}">
      <dgm:prSet/>
      <dgm:spPr/>
      <dgm:t>
        <a:bodyPr/>
        <a:lstStyle/>
        <a:p>
          <a:endParaRPr lang="en-GB"/>
        </a:p>
      </dgm:t>
    </dgm:pt>
    <dgm:pt modelId="{450637B3-28EE-6A44-8245-842133857FB1}" type="sibTrans" cxnId="{9C744F39-D6B6-2F41-9B66-AA52D7BE4231}">
      <dgm:prSet/>
      <dgm:spPr/>
      <dgm:t>
        <a:bodyPr/>
        <a:lstStyle/>
        <a:p>
          <a:endParaRPr lang="en-GB"/>
        </a:p>
      </dgm:t>
    </dgm:pt>
    <dgm:pt modelId="{8A416774-72FE-1049-9E73-8FB6C0E36D81}" type="pres">
      <dgm:prSet presAssocID="{B043ADEE-A01B-2441-84BD-AE3D378E87CD}" presName="Name0" presStyleCnt="0">
        <dgm:presLayoutVars>
          <dgm:dir/>
          <dgm:resizeHandles val="exact"/>
        </dgm:presLayoutVars>
      </dgm:prSet>
      <dgm:spPr/>
    </dgm:pt>
    <dgm:pt modelId="{D9CAD3EB-7545-2048-9AB5-E63A9E7A0156}" type="pres">
      <dgm:prSet presAssocID="{A88C36CA-535E-0445-8FE4-C3AC56456BD7}" presName="node" presStyleLbl="node1" presStyleIdx="0" presStyleCnt="8">
        <dgm:presLayoutVars>
          <dgm:bulletEnabled val="1"/>
        </dgm:presLayoutVars>
      </dgm:prSet>
      <dgm:spPr/>
    </dgm:pt>
    <dgm:pt modelId="{33F43E3F-456B-D442-A6A4-BCBB9DF0568D}" type="pres">
      <dgm:prSet presAssocID="{EDB290AD-FE1D-8745-A834-36FBEEE85C9D}" presName="sibTrans" presStyleLbl="sibTrans2D1" presStyleIdx="0" presStyleCnt="7"/>
      <dgm:spPr/>
    </dgm:pt>
    <dgm:pt modelId="{0A07FB6F-CACE-6A4E-B737-5C3B6FB8CD0A}" type="pres">
      <dgm:prSet presAssocID="{EDB290AD-FE1D-8745-A834-36FBEEE85C9D}" presName="connectorText" presStyleLbl="sibTrans2D1" presStyleIdx="0" presStyleCnt="7"/>
      <dgm:spPr/>
    </dgm:pt>
    <dgm:pt modelId="{482B517B-DC06-484F-8B2C-AC7BC6D5FA41}" type="pres">
      <dgm:prSet presAssocID="{74826E19-CCD8-6A46-ADE9-833D0AD4C851}" presName="node" presStyleLbl="node1" presStyleIdx="1" presStyleCnt="8">
        <dgm:presLayoutVars>
          <dgm:bulletEnabled val="1"/>
        </dgm:presLayoutVars>
      </dgm:prSet>
      <dgm:spPr/>
    </dgm:pt>
    <dgm:pt modelId="{2F00A4BC-EDE2-8D4A-960C-ADD09C996E5E}" type="pres">
      <dgm:prSet presAssocID="{E4BA6552-21B3-5C4A-9B32-9AD8A7A9E49C}" presName="sibTrans" presStyleLbl="sibTrans2D1" presStyleIdx="1" presStyleCnt="7"/>
      <dgm:spPr/>
    </dgm:pt>
    <dgm:pt modelId="{1E81115A-3A94-FB4E-8FEA-91D151FA73B9}" type="pres">
      <dgm:prSet presAssocID="{E4BA6552-21B3-5C4A-9B32-9AD8A7A9E49C}" presName="connectorText" presStyleLbl="sibTrans2D1" presStyleIdx="1" presStyleCnt="7"/>
      <dgm:spPr/>
    </dgm:pt>
    <dgm:pt modelId="{7B59D4AD-D8E7-704C-9B73-6872780F9B7D}" type="pres">
      <dgm:prSet presAssocID="{C90C836D-3D06-3444-B482-547ABDAD2617}" presName="node" presStyleLbl="node1" presStyleIdx="2" presStyleCnt="8">
        <dgm:presLayoutVars>
          <dgm:bulletEnabled val="1"/>
        </dgm:presLayoutVars>
      </dgm:prSet>
      <dgm:spPr/>
    </dgm:pt>
    <dgm:pt modelId="{9839E10D-9585-014C-91C0-6DB579C03A21}" type="pres">
      <dgm:prSet presAssocID="{90850773-2320-A14E-9682-4542624C3DFF}" presName="sibTrans" presStyleLbl="sibTrans2D1" presStyleIdx="2" presStyleCnt="7"/>
      <dgm:spPr/>
    </dgm:pt>
    <dgm:pt modelId="{B4CFCFE6-D6FC-6947-B40C-472DC2294FFC}" type="pres">
      <dgm:prSet presAssocID="{90850773-2320-A14E-9682-4542624C3DFF}" presName="connectorText" presStyleLbl="sibTrans2D1" presStyleIdx="2" presStyleCnt="7"/>
      <dgm:spPr/>
    </dgm:pt>
    <dgm:pt modelId="{AFE52B97-CD7A-2D4D-B107-DDB0667671F6}" type="pres">
      <dgm:prSet presAssocID="{FA0107A4-6DBD-C447-9EBF-09AAE3381030}" presName="node" presStyleLbl="node1" presStyleIdx="3" presStyleCnt="8">
        <dgm:presLayoutVars>
          <dgm:bulletEnabled val="1"/>
        </dgm:presLayoutVars>
      </dgm:prSet>
      <dgm:spPr/>
    </dgm:pt>
    <dgm:pt modelId="{4B8CE526-3948-9B4E-A63F-31B59DD9ADAF}" type="pres">
      <dgm:prSet presAssocID="{4C2BEAB2-FF85-F843-BEBF-443C478704D1}" presName="sibTrans" presStyleLbl="sibTrans2D1" presStyleIdx="3" presStyleCnt="7"/>
      <dgm:spPr/>
    </dgm:pt>
    <dgm:pt modelId="{55511FB0-493E-AE40-AE01-E1B838731EF0}" type="pres">
      <dgm:prSet presAssocID="{4C2BEAB2-FF85-F843-BEBF-443C478704D1}" presName="connectorText" presStyleLbl="sibTrans2D1" presStyleIdx="3" presStyleCnt="7"/>
      <dgm:spPr/>
    </dgm:pt>
    <dgm:pt modelId="{F0F1E353-854D-5B41-B6C5-BA807B2D4254}" type="pres">
      <dgm:prSet presAssocID="{8F6F3BB1-6498-6E4B-A6F0-F6D0ABED2D55}" presName="node" presStyleLbl="node1" presStyleIdx="4" presStyleCnt="8">
        <dgm:presLayoutVars>
          <dgm:bulletEnabled val="1"/>
        </dgm:presLayoutVars>
      </dgm:prSet>
      <dgm:spPr/>
    </dgm:pt>
    <dgm:pt modelId="{D8E0449B-35B2-CB46-A73B-FA1DCE11A7AE}" type="pres">
      <dgm:prSet presAssocID="{9F5852D8-3071-9D4B-AA73-37F9580B07E7}" presName="sibTrans" presStyleLbl="sibTrans2D1" presStyleIdx="4" presStyleCnt="7"/>
      <dgm:spPr/>
    </dgm:pt>
    <dgm:pt modelId="{52CAAB81-222B-A24E-88CB-A8F968C60B29}" type="pres">
      <dgm:prSet presAssocID="{9F5852D8-3071-9D4B-AA73-37F9580B07E7}" presName="connectorText" presStyleLbl="sibTrans2D1" presStyleIdx="4" presStyleCnt="7"/>
      <dgm:spPr/>
    </dgm:pt>
    <dgm:pt modelId="{6BEF5E84-F7CC-6041-B5D1-94B5496A1F85}" type="pres">
      <dgm:prSet presAssocID="{3262CBDD-CF15-3147-BB83-B7FFC904F438}" presName="node" presStyleLbl="node1" presStyleIdx="5" presStyleCnt="8">
        <dgm:presLayoutVars>
          <dgm:bulletEnabled val="1"/>
        </dgm:presLayoutVars>
      </dgm:prSet>
      <dgm:spPr/>
    </dgm:pt>
    <dgm:pt modelId="{433D2C98-D9D3-0F43-B821-9B3E2B0180CA}" type="pres">
      <dgm:prSet presAssocID="{554F8F8E-2515-CE49-AA02-87366E6FE950}" presName="sibTrans" presStyleLbl="sibTrans2D1" presStyleIdx="5" presStyleCnt="7"/>
      <dgm:spPr/>
    </dgm:pt>
    <dgm:pt modelId="{AFD3BD0E-29AD-4B40-954F-94186C92A07F}" type="pres">
      <dgm:prSet presAssocID="{554F8F8E-2515-CE49-AA02-87366E6FE950}" presName="connectorText" presStyleLbl="sibTrans2D1" presStyleIdx="5" presStyleCnt="7"/>
      <dgm:spPr/>
    </dgm:pt>
    <dgm:pt modelId="{89D8B8E1-5211-AF44-9C6A-AD132E2CA886}" type="pres">
      <dgm:prSet presAssocID="{5CC61539-726D-1D43-87D2-4289830859C5}" presName="node" presStyleLbl="node1" presStyleIdx="6" presStyleCnt="8">
        <dgm:presLayoutVars>
          <dgm:bulletEnabled val="1"/>
        </dgm:presLayoutVars>
      </dgm:prSet>
      <dgm:spPr/>
    </dgm:pt>
    <dgm:pt modelId="{0CFAED0C-DD2E-D84B-98DA-96FFA81F56AC}" type="pres">
      <dgm:prSet presAssocID="{8043F425-F1C4-1245-BBFB-9AA9EDB60FDD}" presName="sibTrans" presStyleLbl="sibTrans2D1" presStyleIdx="6" presStyleCnt="7"/>
      <dgm:spPr/>
    </dgm:pt>
    <dgm:pt modelId="{DEA3AADB-C1B2-774C-BAE5-F38A8EB6873E}" type="pres">
      <dgm:prSet presAssocID="{8043F425-F1C4-1245-BBFB-9AA9EDB60FDD}" presName="connectorText" presStyleLbl="sibTrans2D1" presStyleIdx="6" presStyleCnt="7"/>
      <dgm:spPr/>
    </dgm:pt>
    <dgm:pt modelId="{726E00A9-6D7E-BF42-9A27-5F5363E7CB5B}" type="pres">
      <dgm:prSet presAssocID="{AE3EF7BC-1CEA-5D48-BD79-5A6F40AFF3D4}" presName="node" presStyleLbl="node1" presStyleIdx="7" presStyleCnt="8">
        <dgm:presLayoutVars>
          <dgm:bulletEnabled val="1"/>
        </dgm:presLayoutVars>
      </dgm:prSet>
      <dgm:spPr/>
    </dgm:pt>
  </dgm:ptLst>
  <dgm:cxnLst>
    <dgm:cxn modelId="{B3E67C00-45FF-6A4B-9B75-1DAEF6A168AE}" srcId="{B043ADEE-A01B-2441-84BD-AE3D378E87CD}" destId="{FA0107A4-6DBD-C447-9EBF-09AAE3381030}" srcOrd="3" destOrd="0" parTransId="{BDC789C3-9C05-2241-A077-59B0E0EB2060}" sibTransId="{4C2BEAB2-FF85-F843-BEBF-443C478704D1}"/>
    <dgm:cxn modelId="{D666AA0E-3392-FA48-85EA-A94B4D42978B}" type="presOf" srcId="{A88C36CA-535E-0445-8FE4-C3AC56456BD7}" destId="{D9CAD3EB-7545-2048-9AB5-E63A9E7A0156}" srcOrd="0" destOrd="0" presId="urn:microsoft.com/office/officeart/2005/8/layout/process1"/>
    <dgm:cxn modelId="{03EA6D0F-C026-674E-B149-57F552FB22D7}" type="presOf" srcId="{AE3EF7BC-1CEA-5D48-BD79-5A6F40AFF3D4}" destId="{726E00A9-6D7E-BF42-9A27-5F5363E7CB5B}" srcOrd="0" destOrd="0" presId="urn:microsoft.com/office/officeart/2005/8/layout/process1"/>
    <dgm:cxn modelId="{14631122-791C-C447-A200-B81CD01696A3}" srcId="{B043ADEE-A01B-2441-84BD-AE3D378E87CD}" destId="{3262CBDD-CF15-3147-BB83-B7FFC904F438}" srcOrd="5" destOrd="0" parTransId="{C9BCC250-1788-A64F-809F-90272DAC72D4}" sibTransId="{554F8F8E-2515-CE49-AA02-87366E6FE950}"/>
    <dgm:cxn modelId="{B63EAF24-B53B-154D-9B39-B39355F8D8FC}" srcId="{B043ADEE-A01B-2441-84BD-AE3D378E87CD}" destId="{C90C836D-3D06-3444-B482-547ABDAD2617}" srcOrd="2" destOrd="0" parTransId="{6CFE5DCF-9450-6846-A9B9-B4B58FBDD5A4}" sibTransId="{90850773-2320-A14E-9682-4542624C3DFF}"/>
    <dgm:cxn modelId="{9C744F39-D6B6-2F41-9B66-AA52D7BE4231}" srcId="{B043ADEE-A01B-2441-84BD-AE3D378E87CD}" destId="{AE3EF7BC-1CEA-5D48-BD79-5A6F40AFF3D4}" srcOrd="7" destOrd="0" parTransId="{010C7569-7433-EF43-8878-BB9EE167334E}" sibTransId="{450637B3-28EE-6A44-8245-842133857FB1}"/>
    <dgm:cxn modelId="{D5F77039-D793-0F47-90A7-3206E466EAA2}" type="presOf" srcId="{9F5852D8-3071-9D4B-AA73-37F9580B07E7}" destId="{D8E0449B-35B2-CB46-A73B-FA1DCE11A7AE}" srcOrd="0" destOrd="0" presId="urn:microsoft.com/office/officeart/2005/8/layout/process1"/>
    <dgm:cxn modelId="{87AC813E-91E6-1F40-B5CE-B00537537EEB}" type="presOf" srcId="{8043F425-F1C4-1245-BBFB-9AA9EDB60FDD}" destId="{DEA3AADB-C1B2-774C-BAE5-F38A8EB6873E}" srcOrd="1" destOrd="0" presId="urn:microsoft.com/office/officeart/2005/8/layout/process1"/>
    <dgm:cxn modelId="{B818773F-6961-F840-AEEE-73948D7243FA}" type="presOf" srcId="{C90C836D-3D06-3444-B482-547ABDAD2617}" destId="{7B59D4AD-D8E7-704C-9B73-6872780F9B7D}" srcOrd="0" destOrd="0" presId="urn:microsoft.com/office/officeart/2005/8/layout/process1"/>
    <dgm:cxn modelId="{30487365-7395-8847-B42F-FAAAA566CFB3}" type="presOf" srcId="{FA0107A4-6DBD-C447-9EBF-09AAE3381030}" destId="{AFE52B97-CD7A-2D4D-B107-DDB0667671F6}" srcOrd="0" destOrd="0" presId="urn:microsoft.com/office/officeart/2005/8/layout/process1"/>
    <dgm:cxn modelId="{9D36FA46-DFA3-E043-B621-24391A563253}" type="presOf" srcId="{90850773-2320-A14E-9682-4542624C3DFF}" destId="{9839E10D-9585-014C-91C0-6DB579C03A21}" srcOrd="0" destOrd="0" presId="urn:microsoft.com/office/officeart/2005/8/layout/process1"/>
    <dgm:cxn modelId="{2923BD4D-A39F-C34A-B8DE-2273AEAC0AEC}" srcId="{B043ADEE-A01B-2441-84BD-AE3D378E87CD}" destId="{8F6F3BB1-6498-6E4B-A6F0-F6D0ABED2D55}" srcOrd="4" destOrd="0" parTransId="{3059A214-49AD-EE41-AD07-97B80C8B23D2}" sibTransId="{9F5852D8-3071-9D4B-AA73-37F9580B07E7}"/>
    <dgm:cxn modelId="{3109724E-1A5A-BC40-9752-CF39D6E83F6E}" type="presOf" srcId="{E4BA6552-21B3-5C4A-9B32-9AD8A7A9E49C}" destId="{1E81115A-3A94-FB4E-8FEA-91D151FA73B9}" srcOrd="1" destOrd="0" presId="urn:microsoft.com/office/officeart/2005/8/layout/process1"/>
    <dgm:cxn modelId="{54A8ED6F-D8EB-B046-97CA-A944ADAB765C}" type="presOf" srcId="{90850773-2320-A14E-9682-4542624C3DFF}" destId="{B4CFCFE6-D6FC-6947-B40C-472DC2294FFC}" srcOrd="1" destOrd="0" presId="urn:microsoft.com/office/officeart/2005/8/layout/process1"/>
    <dgm:cxn modelId="{101EE559-4077-3945-B003-2E7B2AFBA87E}" type="presOf" srcId="{8F6F3BB1-6498-6E4B-A6F0-F6D0ABED2D55}" destId="{F0F1E353-854D-5B41-B6C5-BA807B2D4254}" srcOrd="0" destOrd="0" presId="urn:microsoft.com/office/officeart/2005/8/layout/process1"/>
    <dgm:cxn modelId="{A38EE380-E2D7-A040-A171-034D14045AE9}" type="presOf" srcId="{554F8F8E-2515-CE49-AA02-87366E6FE950}" destId="{433D2C98-D9D3-0F43-B821-9B3E2B0180CA}" srcOrd="0" destOrd="0" presId="urn:microsoft.com/office/officeart/2005/8/layout/process1"/>
    <dgm:cxn modelId="{7674358A-F507-1C48-8D3E-07D01D42145D}" type="presOf" srcId="{8043F425-F1C4-1245-BBFB-9AA9EDB60FDD}" destId="{0CFAED0C-DD2E-D84B-98DA-96FFA81F56AC}" srcOrd="0" destOrd="0" presId="urn:microsoft.com/office/officeart/2005/8/layout/process1"/>
    <dgm:cxn modelId="{032FB68F-A6BB-9B48-AD5B-B093C6B1461B}" type="presOf" srcId="{74826E19-CCD8-6A46-ADE9-833D0AD4C851}" destId="{482B517B-DC06-484F-8B2C-AC7BC6D5FA41}" srcOrd="0" destOrd="0" presId="urn:microsoft.com/office/officeart/2005/8/layout/process1"/>
    <dgm:cxn modelId="{6EB0D29C-999D-6045-96A4-D004C95C8113}" type="presOf" srcId="{EDB290AD-FE1D-8745-A834-36FBEEE85C9D}" destId="{33F43E3F-456B-D442-A6A4-BCBB9DF0568D}" srcOrd="0" destOrd="0" presId="urn:microsoft.com/office/officeart/2005/8/layout/process1"/>
    <dgm:cxn modelId="{91FCE4A0-F01E-F941-8E3D-6C12F7015420}" type="presOf" srcId="{E4BA6552-21B3-5C4A-9B32-9AD8A7A9E49C}" destId="{2F00A4BC-EDE2-8D4A-960C-ADD09C996E5E}" srcOrd="0" destOrd="0" presId="urn:microsoft.com/office/officeart/2005/8/layout/process1"/>
    <dgm:cxn modelId="{209BAAA9-6BD9-2741-A2CF-32EB38FDDED1}" type="presOf" srcId="{5CC61539-726D-1D43-87D2-4289830859C5}" destId="{89D8B8E1-5211-AF44-9C6A-AD132E2CA886}" srcOrd="0" destOrd="0" presId="urn:microsoft.com/office/officeart/2005/8/layout/process1"/>
    <dgm:cxn modelId="{9165E0B0-8CE7-6B43-96D6-975D87B59E2E}" type="presOf" srcId="{EDB290AD-FE1D-8745-A834-36FBEEE85C9D}" destId="{0A07FB6F-CACE-6A4E-B737-5C3B6FB8CD0A}" srcOrd="1" destOrd="0" presId="urn:microsoft.com/office/officeart/2005/8/layout/process1"/>
    <dgm:cxn modelId="{5E7B0DB9-E67A-C541-83CB-5D98179419D8}" type="presOf" srcId="{554F8F8E-2515-CE49-AA02-87366E6FE950}" destId="{AFD3BD0E-29AD-4B40-954F-94186C92A07F}" srcOrd="1" destOrd="0" presId="urn:microsoft.com/office/officeart/2005/8/layout/process1"/>
    <dgm:cxn modelId="{072A7CBB-BAA4-E14A-B4B8-0C7E04F71524}" srcId="{B043ADEE-A01B-2441-84BD-AE3D378E87CD}" destId="{74826E19-CCD8-6A46-ADE9-833D0AD4C851}" srcOrd="1" destOrd="0" parTransId="{54BD6E05-D7D1-8E4D-8200-A9123086AF3F}" sibTransId="{E4BA6552-21B3-5C4A-9B32-9AD8A7A9E49C}"/>
    <dgm:cxn modelId="{FAC083C0-D431-B446-815E-3260315D25C6}" type="presOf" srcId="{B043ADEE-A01B-2441-84BD-AE3D378E87CD}" destId="{8A416774-72FE-1049-9E73-8FB6C0E36D81}" srcOrd="0" destOrd="0" presId="urn:microsoft.com/office/officeart/2005/8/layout/process1"/>
    <dgm:cxn modelId="{6DF336C7-7A77-D940-BE0A-27A9E7BD54C8}" srcId="{B043ADEE-A01B-2441-84BD-AE3D378E87CD}" destId="{A88C36CA-535E-0445-8FE4-C3AC56456BD7}" srcOrd="0" destOrd="0" parTransId="{7711C53F-2BDC-2E43-AD32-F2FBD982B62E}" sibTransId="{EDB290AD-FE1D-8745-A834-36FBEEE85C9D}"/>
    <dgm:cxn modelId="{F4EC29D0-1B56-504E-BC5C-DAE3C9939A54}" srcId="{B043ADEE-A01B-2441-84BD-AE3D378E87CD}" destId="{5CC61539-726D-1D43-87D2-4289830859C5}" srcOrd="6" destOrd="0" parTransId="{18EDD0F6-A36A-AC49-B6D5-92824BC87349}" sibTransId="{8043F425-F1C4-1245-BBFB-9AA9EDB60FDD}"/>
    <dgm:cxn modelId="{8741BED7-BA4B-CE4D-A72A-4FF057C003B7}" type="presOf" srcId="{4C2BEAB2-FF85-F843-BEBF-443C478704D1}" destId="{55511FB0-493E-AE40-AE01-E1B838731EF0}" srcOrd="1" destOrd="0" presId="urn:microsoft.com/office/officeart/2005/8/layout/process1"/>
    <dgm:cxn modelId="{1AC7C7ED-C5C9-DB43-9E1D-63701089EC72}" type="presOf" srcId="{3262CBDD-CF15-3147-BB83-B7FFC904F438}" destId="{6BEF5E84-F7CC-6041-B5D1-94B5496A1F85}" srcOrd="0" destOrd="0" presId="urn:microsoft.com/office/officeart/2005/8/layout/process1"/>
    <dgm:cxn modelId="{4AB9D7F6-F8EE-6242-BC7C-5D1132CEC34D}" type="presOf" srcId="{9F5852D8-3071-9D4B-AA73-37F9580B07E7}" destId="{52CAAB81-222B-A24E-88CB-A8F968C60B29}" srcOrd="1" destOrd="0" presId="urn:microsoft.com/office/officeart/2005/8/layout/process1"/>
    <dgm:cxn modelId="{2728ECFE-F5A0-374C-B239-CC8D8EB4ECB3}" type="presOf" srcId="{4C2BEAB2-FF85-F843-BEBF-443C478704D1}" destId="{4B8CE526-3948-9B4E-A63F-31B59DD9ADAF}" srcOrd="0" destOrd="0" presId="urn:microsoft.com/office/officeart/2005/8/layout/process1"/>
    <dgm:cxn modelId="{6CEB1A69-E62B-3045-961C-67DA8A68732E}" type="presParOf" srcId="{8A416774-72FE-1049-9E73-8FB6C0E36D81}" destId="{D9CAD3EB-7545-2048-9AB5-E63A9E7A0156}" srcOrd="0" destOrd="0" presId="urn:microsoft.com/office/officeart/2005/8/layout/process1"/>
    <dgm:cxn modelId="{B4251B1F-B0CC-6E4B-9A4F-E0F1155F4005}" type="presParOf" srcId="{8A416774-72FE-1049-9E73-8FB6C0E36D81}" destId="{33F43E3F-456B-D442-A6A4-BCBB9DF0568D}" srcOrd="1" destOrd="0" presId="urn:microsoft.com/office/officeart/2005/8/layout/process1"/>
    <dgm:cxn modelId="{109ABC17-17F1-F845-9888-CCD02B1ECB45}" type="presParOf" srcId="{33F43E3F-456B-D442-A6A4-BCBB9DF0568D}" destId="{0A07FB6F-CACE-6A4E-B737-5C3B6FB8CD0A}" srcOrd="0" destOrd="0" presId="urn:microsoft.com/office/officeart/2005/8/layout/process1"/>
    <dgm:cxn modelId="{43730F5C-F02A-F84C-8613-F0D2FFE1C28F}" type="presParOf" srcId="{8A416774-72FE-1049-9E73-8FB6C0E36D81}" destId="{482B517B-DC06-484F-8B2C-AC7BC6D5FA41}" srcOrd="2" destOrd="0" presId="urn:microsoft.com/office/officeart/2005/8/layout/process1"/>
    <dgm:cxn modelId="{CC0DAC46-3DD4-954F-A8AE-791E33CEA1DE}" type="presParOf" srcId="{8A416774-72FE-1049-9E73-8FB6C0E36D81}" destId="{2F00A4BC-EDE2-8D4A-960C-ADD09C996E5E}" srcOrd="3" destOrd="0" presId="urn:microsoft.com/office/officeart/2005/8/layout/process1"/>
    <dgm:cxn modelId="{A5CCB17B-6B0D-2940-9357-32FD8CF3428C}" type="presParOf" srcId="{2F00A4BC-EDE2-8D4A-960C-ADD09C996E5E}" destId="{1E81115A-3A94-FB4E-8FEA-91D151FA73B9}" srcOrd="0" destOrd="0" presId="urn:microsoft.com/office/officeart/2005/8/layout/process1"/>
    <dgm:cxn modelId="{61F2240A-ACAF-7C40-A43F-BE09958BEF28}" type="presParOf" srcId="{8A416774-72FE-1049-9E73-8FB6C0E36D81}" destId="{7B59D4AD-D8E7-704C-9B73-6872780F9B7D}" srcOrd="4" destOrd="0" presId="urn:microsoft.com/office/officeart/2005/8/layout/process1"/>
    <dgm:cxn modelId="{3B077817-B8AD-F64E-80A2-B3847EBDF23E}" type="presParOf" srcId="{8A416774-72FE-1049-9E73-8FB6C0E36D81}" destId="{9839E10D-9585-014C-91C0-6DB579C03A21}" srcOrd="5" destOrd="0" presId="urn:microsoft.com/office/officeart/2005/8/layout/process1"/>
    <dgm:cxn modelId="{13E114EB-E34A-2B4B-9C40-EBBC6633C35D}" type="presParOf" srcId="{9839E10D-9585-014C-91C0-6DB579C03A21}" destId="{B4CFCFE6-D6FC-6947-B40C-472DC2294FFC}" srcOrd="0" destOrd="0" presId="urn:microsoft.com/office/officeart/2005/8/layout/process1"/>
    <dgm:cxn modelId="{21D66F0E-988D-3F40-AF60-F6F1CCF1FDEA}" type="presParOf" srcId="{8A416774-72FE-1049-9E73-8FB6C0E36D81}" destId="{AFE52B97-CD7A-2D4D-B107-DDB0667671F6}" srcOrd="6" destOrd="0" presId="urn:microsoft.com/office/officeart/2005/8/layout/process1"/>
    <dgm:cxn modelId="{DE95671C-39B1-7749-B32C-D7E9630F774E}" type="presParOf" srcId="{8A416774-72FE-1049-9E73-8FB6C0E36D81}" destId="{4B8CE526-3948-9B4E-A63F-31B59DD9ADAF}" srcOrd="7" destOrd="0" presId="urn:microsoft.com/office/officeart/2005/8/layout/process1"/>
    <dgm:cxn modelId="{1ED49313-A795-1D49-9802-4555CFFE7760}" type="presParOf" srcId="{4B8CE526-3948-9B4E-A63F-31B59DD9ADAF}" destId="{55511FB0-493E-AE40-AE01-E1B838731EF0}" srcOrd="0" destOrd="0" presId="urn:microsoft.com/office/officeart/2005/8/layout/process1"/>
    <dgm:cxn modelId="{CEF0F7C4-99CD-744C-AF07-B3727C6035E7}" type="presParOf" srcId="{8A416774-72FE-1049-9E73-8FB6C0E36D81}" destId="{F0F1E353-854D-5B41-B6C5-BA807B2D4254}" srcOrd="8" destOrd="0" presId="urn:microsoft.com/office/officeart/2005/8/layout/process1"/>
    <dgm:cxn modelId="{13673CEE-E468-6F43-9A6F-0F4AD21218D0}" type="presParOf" srcId="{8A416774-72FE-1049-9E73-8FB6C0E36D81}" destId="{D8E0449B-35B2-CB46-A73B-FA1DCE11A7AE}" srcOrd="9" destOrd="0" presId="urn:microsoft.com/office/officeart/2005/8/layout/process1"/>
    <dgm:cxn modelId="{87673799-F29A-884B-A876-F98EBEB9BCA4}" type="presParOf" srcId="{D8E0449B-35B2-CB46-A73B-FA1DCE11A7AE}" destId="{52CAAB81-222B-A24E-88CB-A8F968C60B29}" srcOrd="0" destOrd="0" presId="urn:microsoft.com/office/officeart/2005/8/layout/process1"/>
    <dgm:cxn modelId="{B5F7B0EC-156F-CD49-8CEA-E353F94D11B8}" type="presParOf" srcId="{8A416774-72FE-1049-9E73-8FB6C0E36D81}" destId="{6BEF5E84-F7CC-6041-B5D1-94B5496A1F85}" srcOrd="10" destOrd="0" presId="urn:microsoft.com/office/officeart/2005/8/layout/process1"/>
    <dgm:cxn modelId="{7A3BA999-16DE-9E4C-8342-2CDDD28FB02E}" type="presParOf" srcId="{8A416774-72FE-1049-9E73-8FB6C0E36D81}" destId="{433D2C98-D9D3-0F43-B821-9B3E2B0180CA}" srcOrd="11" destOrd="0" presId="urn:microsoft.com/office/officeart/2005/8/layout/process1"/>
    <dgm:cxn modelId="{6777F9B9-9446-DC47-AB13-D2CC792392E5}" type="presParOf" srcId="{433D2C98-D9D3-0F43-B821-9B3E2B0180CA}" destId="{AFD3BD0E-29AD-4B40-954F-94186C92A07F}" srcOrd="0" destOrd="0" presId="urn:microsoft.com/office/officeart/2005/8/layout/process1"/>
    <dgm:cxn modelId="{C971D095-5FF1-C54A-B55E-4DC724867F2A}" type="presParOf" srcId="{8A416774-72FE-1049-9E73-8FB6C0E36D81}" destId="{89D8B8E1-5211-AF44-9C6A-AD132E2CA886}" srcOrd="12" destOrd="0" presId="urn:microsoft.com/office/officeart/2005/8/layout/process1"/>
    <dgm:cxn modelId="{9620D26D-25BD-A64E-90F9-D752017A34E2}" type="presParOf" srcId="{8A416774-72FE-1049-9E73-8FB6C0E36D81}" destId="{0CFAED0C-DD2E-D84B-98DA-96FFA81F56AC}" srcOrd="13" destOrd="0" presId="urn:microsoft.com/office/officeart/2005/8/layout/process1"/>
    <dgm:cxn modelId="{0099ABC8-2DB1-D346-97FB-9BD575BA8709}" type="presParOf" srcId="{0CFAED0C-DD2E-D84B-98DA-96FFA81F56AC}" destId="{DEA3AADB-C1B2-774C-BAE5-F38A8EB6873E}" srcOrd="0" destOrd="0" presId="urn:microsoft.com/office/officeart/2005/8/layout/process1"/>
    <dgm:cxn modelId="{F3024801-6B6E-AD47-BDCF-BFF23576CCE3}" type="presParOf" srcId="{8A416774-72FE-1049-9E73-8FB6C0E36D81}" destId="{726E00A9-6D7E-BF42-9A27-5F5363E7CB5B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DEBC8-C909-4E7B-BD89-CD6162B087C3}">
      <dsp:nvSpPr>
        <dsp:cNvPr id="0" name=""/>
        <dsp:cNvSpPr/>
      </dsp:nvSpPr>
      <dsp:spPr>
        <a:xfrm>
          <a:off x="640" y="0"/>
          <a:ext cx="2593224" cy="27670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0" rIns="25615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Which cricket team will win the 2024 Men’s T20 World Cup Final?</a:t>
          </a:r>
          <a:endParaRPr lang="en-US" sz="1900" kern="1200"/>
        </a:p>
      </dsp:txBody>
      <dsp:txXfrm>
        <a:off x="640" y="1106821"/>
        <a:ext cx="2593224" cy="1660232"/>
      </dsp:txXfrm>
    </dsp:sp>
    <dsp:sp modelId="{535E6399-2796-42C5-9570-8ABCC2E0FC70}">
      <dsp:nvSpPr>
        <dsp:cNvPr id="0" name=""/>
        <dsp:cNvSpPr/>
      </dsp:nvSpPr>
      <dsp:spPr>
        <a:xfrm>
          <a:off x="640" y="0"/>
          <a:ext cx="2593224" cy="110682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165100" rIns="256153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01</a:t>
          </a:r>
        </a:p>
      </dsp:txBody>
      <dsp:txXfrm>
        <a:off x="640" y="0"/>
        <a:ext cx="2593224" cy="1106821"/>
      </dsp:txXfrm>
    </dsp:sp>
    <dsp:sp modelId="{89084149-1D9A-4609-8A6D-3F466FA93C80}">
      <dsp:nvSpPr>
        <dsp:cNvPr id="0" name=""/>
        <dsp:cNvSpPr/>
      </dsp:nvSpPr>
      <dsp:spPr>
        <a:xfrm>
          <a:off x="2801323" y="0"/>
          <a:ext cx="2593224" cy="27670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0" rIns="25615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will China’s annual GDP growth rate be for the third quarter of 2024? </a:t>
          </a:r>
        </a:p>
      </dsp:txBody>
      <dsp:txXfrm>
        <a:off x="2801323" y="1106821"/>
        <a:ext cx="2593224" cy="1660232"/>
      </dsp:txXfrm>
    </dsp:sp>
    <dsp:sp modelId="{098FDD66-15D1-4E44-AB4B-1C290AC4B432}">
      <dsp:nvSpPr>
        <dsp:cNvPr id="0" name=""/>
        <dsp:cNvSpPr/>
      </dsp:nvSpPr>
      <dsp:spPr>
        <a:xfrm>
          <a:off x="2801323" y="0"/>
          <a:ext cx="2593224" cy="110682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165100" rIns="256153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02</a:t>
          </a:r>
        </a:p>
      </dsp:txBody>
      <dsp:txXfrm>
        <a:off x="2801323" y="0"/>
        <a:ext cx="2593224" cy="1106821"/>
      </dsp:txXfrm>
    </dsp:sp>
    <dsp:sp modelId="{572ADD57-90B5-42B8-9DA1-3A18BF75F0E2}">
      <dsp:nvSpPr>
        <dsp:cNvPr id="0" name=""/>
        <dsp:cNvSpPr/>
      </dsp:nvSpPr>
      <dsp:spPr>
        <a:xfrm>
          <a:off x="5602005" y="0"/>
          <a:ext cx="2593224" cy="27670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0" rIns="25615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percentage of US energy will be generated by solar power in 2025?</a:t>
          </a:r>
        </a:p>
      </dsp:txBody>
      <dsp:txXfrm>
        <a:off x="5602005" y="1106821"/>
        <a:ext cx="2593224" cy="1660232"/>
      </dsp:txXfrm>
    </dsp:sp>
    <dsp:sp modelId="{739FDF14-BA69-4588-8DDB-4F5ADB53DC70}">
      <dsp:nvSpPr>
        <dsp:cNvPr id="0" name=""/>
        <dsp:cNvSpPr/>
      </dsp:nvSpPr>
      <dsp:spPr>
        <a:xfrm>
          <a:off x="5602005" y="0"/>
          <a:ext cx="2593224" cy="1106821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165100" rIns="256153" bIns="16510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03</a:t>
          </a:r>
        </a:p>
      </dsp:txBody>
      <dsp:txXfrm>
        <a:off x="5602005" y="0"/>
        <a:ext cx="2593224" cy="11068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4D890-5D58-43CB-B2EE-34BEB5CBDAD9}">
      <dsp:nvSpPr>
        <dsp:cNvPr id="0" name=""/>
        <dsp:cNvSpPr/>
      </dsp:nvSpPr>
      <dsp:spPr>
        <a:xfrm>
          <a:off x="10481" y="625475"/>
          <a:ext cx="854094" cy="8540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24E3A-865F-465E-8DC8-A6B49AA794B8}">
      <dsp:nvSpPr>
        <dsp:cNvPr id="0" name=""/>
        <dsp:cNvSpPr/>
      </dsp:nvSpPr>
      <dsp:spPr>
        <a:xfrm>
          <a:off x="10481" y="1560997"/>
          <a:ext cx="2440270" cy="59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Which cricket team will win the 2024 Men’s T20 World Cup Final?</a:t>
          </a:r>
          <a:endParaRPr lang="en-US" sz="1400" kern="1200"/>
        </a:p>
      </dsp:txBody>
      <dsp:txXfrm>
        <a:off x="10481" y="1560997"/>
        <a:ext cx="2440270" cy="594816"/>
      </dsp:txXfrm>
    </dsp:sp>
    <dsp:sp modelId="{AC5395F7-941D-4C2D-B69F-63DF4BC791EA}">
      <dsp:nvSpPr>
        <dsp:cNvPr id="0" name=""/>
        <dsp:cNvSpPr/>
      </dsp:nvSpPr>
      <dsp:spPr>
        <a:xfrm>
          <a:off x="10481" y="2297766"/>
          <a:ext cx="2440270" cy="325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India to win with 21.4% probability</a:t>
          </a:r>
          <a:endParaRPr lang="en-US" sz="1100" kern="1200" dirty="0"/>
        </a:p>
      </dsp:txBody>
      <dsp:txXfrm>
        <a:off x="10481" y="2297766"/>
        <a:ext cx="2440270" cy="325441"/>
      </dsp:txXfrm>
    </dsp:sp>
    <dsp:sp modelId="{F9EBA009-EB25-4860-A0BB-EEB8E6DFC132}">
      <dsp:nvSpPr>
        <dsp:cNvPr id="0" name=""/>
        <dsp:cNvSpPr/>
      </dsp:nvSpPr>
      <dsp:spPr>
        <a:xfrm>
          <a:off x="2877800" y="625475"/>
          <a:ext cx="854094" cy="8540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71950-3F41-4E2E-B6DA-129C17C9CA2E}">
      <dsp:nvSpPr>
        <dsp:cNvPr id="0" name=""/>
        <dsp:cNvSpPr/>
      </dsp:nvSpPr>
      <dsp:spPr>
        <a:xfrm>
          <a:off x="2877800" y="1560997"/>
          <a:ext cx="2440270" cy="59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What will China’s annual GDP growth rate be for the third quarter of 2024? </a:t>
          </a:r>
        </a:p>
      </dsp:txBody>
      <dsp:txXfrm>
        <a:off x="2877800" y="1560997"/>
        <a:ext cx="2440270" cy="594816"/>
      </dsp:txXfrm>
    </dsp:sp>
    <dsp:sp modelId="{E022A31A-4462-4BA2-A2C6-179BEA155D48}">
      <dsp:nvSpPr>
        <dsp:cNvPr id="0" name=""/>
        <dsp:cNvSpPr/>
      </dsp:nvSpPr>
      <dsp:spPr>
        <a:xfrm>
          <a:off x="2868819" y="2275463"/>
          <a:ext cx="2440270" cy="325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6.04% growth in Q3 with 75% probability</a:t>
          </a:r>
          <a:endParaRPr lang="en-US" sz="1100" kern="1200" dirty="0"/>
        </a:p>
      </dsp:txBody>
      <dsp:txXfrm>
        <a:off x="2868819" y="2275463"/>
        <a:ext cx="2440270" cy="325441"/>
      </dsp:txXfrm>
    </dsp:sp>
    <dsp:sp modelId="{DB591C14-882F-4B34-993F-B392EE2E7A5A}">
      <dsp:nvSpPr>
        <dsp:cNvPr id="0" name=""/>
        <dsp:cNvSpPr/>
      </dsp:nvSpPr>
      <dsp:spPr>
        <a:xfrm>
          <a:off x="5745118" y="625475"/>
          <a:ext cx="854094" cy="8540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23209-51BE-4A36-AAA4-19B20EB3D0AB}">
      <dsp:nvSpPr>
        <dsp:cNvPr id="0" name=""/>
        <dsp:cNvSpPr/>
      </dsp:nvSpPr>
      <dsp:spPr>
        <a:xfrm>
          <a:off x="5745118" y="1560997"/>
          <a:ext cx="2440270" cy="594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What percentage of US energy will be generated by solar power in 2025?</a:t>
          </a:r>
        </a:p>
      </dsp:txBody>
      <dsp:txXfrm>
        <a:off x="5745118" y="1560997"/>
        <a:ext cx="2440270" cy="594816"/>
      </dsp:txXfrm>
    </dsp:sp>
    <dsp:sp modelId="{AA9821CB-052F-46A0-88E3-02EB80DD6D94}">
      <dsp:nvSpPr>
        <dsp:cNvPr id="0" name=""/>
        <dsp:cNvSpPr/>
      </dsp:nvSpPr>
      <dsp:spPr>
        <a:xfrm>
          <a:off x="5737675" y="2275463"/>
          <a:ext cx="2440270" cy="325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16% of to come from solar with 75% probability</a:t>
          </a:r>
        </a:p>
      </dsp:txBody>
      <dsp:txXfrm>
        <a:off x="5737675" y="2275463"/>
        <a:ext cx="2440270" cy="3254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AD3EB-7545-2048-9AB5-E63A9E7A0156}">
      <dsp:nvSpPr>
        <dsp:cNvPr id="0" name=""/>
        <dsp:cNvSpPr/>
      </dsp:nvSpPr>
      <dsp:spPr>
        <a:xfrm>
          <a:off x="2083" y="592510"/>
          <a:ext cx="564058" cy="52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2007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India</a:t>
          </a:r>
        </a:p>
      </dsp:txBody>
      <dsp:txXfrm>
        <a:off x="17513" y="607940"/>
        <a:ext cx="533198" cy="495961"/>
      </dsp:txXfrm>
    </dsp:sp>
    <dsp:sp modelId="{33F43E3F-456B-D442-A6A4-BCBB9DF0568D}">
      <dsp:nvSpPr>
        <dsp:cNvPr id="0" name=""/>
        <dsp:cNvSpPr/>
      </dsp:nvSpPr>
      <dsp:spPr>
        <a:xfrm>
          <a:off x="622548" y="785978"/>
          <a:ext cx="119580" cy="139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22548" y="813955"/>
        <a:ext cx="83706" cy="83932"/>
      </dsp:txXfrm>
    </dsp:sp>
    <dsp:sp modelId="{482B517B-DC06-484F-8B2C-AC7BC6D5FA41}">
      <dsp:nvSpPr>
        <dsp:cNvPr id="0" name=""/>
        <dsp:cNvSpPr/>
      </dsp:nvSpPr>
      <dsp:spPr>
        <a:xfrm>
          <a:off x="791765" y="592510"/>
          <a:ext cx="564058" cy="52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2009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Pakistan</a:t>
          </a:r>
        </a:p>
      </dsp:txBody>
      <dsp:txXfrm>
        <a:off x="807195" y="607940"/>
        <a:ext cx="533198" cy="495961"/>
      </dsp:txXfrm>
    </dsp:sp>
    <dsp:sp modelId="{2F00A4BC-EDE2-8D4A-960C-ADD09C996E5E}">
      <dsp:nvSpPr>
        <dsp:cNvPr id="0" name=""/>
        <dsp:cNvSpPr/>
      </dsp:nvSpPr>
      <dsp:spPr>
        <a:xfrm>
          <a:off x="1412230" y="785978"/>
          <a:ext cx="119580" cy="139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412230" y="813955"/>
        <a:ext cx="83706" cy="83932"/>
      </dsp:txXfrm>
    </dsp:sp>
    <dsp:sp modelId="{7B59D4AD-D8E7-704C-9B73-6872780F9B7D}">
      <dsp:nvSpPr>
        <dsp:cNvPr id="0" name=""/>
        <dsp:cNvSpPr/>
      </dsp:nvSpPr>
      <dsp:spPr>
        <a:xfrm>
          <a:off x="1581447" y="592510"/>
          <a:ext cx="564058" cy="52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2010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England</a:t>
          </a:r>
        </a:p>
      </dsp:txBody>
      <dsp:txXfrm>
        <a:off x="1596877" y="607940"/>
        <a:ext cx="533198" cy="495961"/>
      </dsp:txXfrm>
    </dsp:sp>
    <dsp:sp modelId="{9839E10D-9585-014C-91C0-6DB579C03A21}">
      <dsp:nvSpPr>
        <dsp:cNvPr id="0" name=""/>
        <dsp:cNvSpPr/>
      </dsp:nvSpPr>
      <dsp:spPr>
        <a:xfrm>
          <a:off x="2201912" y="785978"/>
          <a:ext cx="119580" cy="139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01912" y="813955"/>
        <a:ext cx="83706" cy="83932"/>
      </dsp:txXfrm>
    </dsp:sp>
    <dsp:sp modelId="{AFE52B97-CD7A-2D4D-B107-DDB0667671F6}">
      <dsp:nvSpPr>
        <dsp:cNvPr id="0" name=""/>
        <dsp:cNvSpPr/>
      </dsp:nvSpPr>
      <dsp:spPr>
        <a:xfrm>
          <a:off x="2371129" y="592510"/>
          <a:ext cx="564058" cy="52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2012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West Indies</a:t>
          </a:r>
        </a:p>
      </dsp:txBody>
      <dsp:txXfrm>
        <a:off x="2386559" y="607940"/>
        <a:ext cx="533198" cy="495961"/>
      </dsp:txXfrm>
    </dsp:sp>
    <dsp:sp modelId="{4B8CE526-3948-9B4E-A63F-31B59DD9ADAF}">
      <dsp:nvSpPr>
        <dsp:cNvPr id="0" name=""/>
        <dsp:cNvSpPr/>
      </dsp:nvSpPr>
      <dsp:spPr>
        <a:xfrm>
          <a:off x="2991594" y="785978"/>
          <a:ext cx="119580" cy="139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991594" y="813955"/>
        <a:ext cx="83706" cy="83932"/>
      </dsp:txXfrm>
    </dsp:sp>
    <dsp:sp modelId="{F0F1E353-854D-5B41-B6C5-BA807B2D4254}">
      <dsp:nvSpPr>
        <dsp:cNvPr id="0" name=""/>
        <dsp:cNvSpPr/>
      </dsp:nvSpPr>
      <dsp:spPr>
        <a:xfrm>
          <a:off x="3160811" y="592510"/>
          <a:ext cx="564058" cy="52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2014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Sri Lanka</a:t>
          </a:r>
        </a:p>
      </dsp:txBody>
      <dsp:txXfrm>
        <a:off x="3176241" y="607940"/>
        <a:ext cx="533198" cy="495961"/>
      </dsp:txXfrm>
    </dsp:sp>
    <dsp:sp modelId="{D8E0449B-35B2-CB46-A73B-FA1DCE11A7AE}">
      <dsp:nvSpPr>
        <dsp:cNvPr id="0" name=""/>
        <dsp:cNvSpPr/>
      </dsp:nvSpPr>
      <dsp:spPr>
        <a:xfrm>
          <a:off x="3781276" y="785978"/>
          <a:ext cx="119580" cy="139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81276" y="813955"/>
        <a:ext cx="83706" cy="83932"/>
      </dsp:txXfrm>
    </dsp:sp>
    <dsp:sp modelId="{6BEF5E84-F7CC-6041-B5D1-94B5496A1F85}">
      <dsp:nvSpPr>
        <dsp:cNvPr id="0" name=""/>
        <dsp:cNvSpPr/>
      </dsp:nvSpPr>
      <dsp:spPr>
        <a:xfrm>
          <a:off x="3950493" y="592510"/>
          <a:ext cx="564058" cy="52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2016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West Indies</a:t>
          </a:r>
        </a:p>
      </dsp:txBody>
      <dsp:txXfrm>
        <a:off x="3965923" y="607940"/>
        <a:ext cx="533198" cy="495961"/>
      </dsp:txXfrm>
    </dsp:sp>
    <dsp:sp modelId="{433D2C98-D9D3-0F43-B821-9B3E2B0180CA}">
      <dsp:nvSpPr>
        <dsp:cNvPr id="0" name=""/>
        <dsp:cNvSpPr/>
      </dsp:nvSpPr>
      <dsp:spPr>
        <a:xfrm>
          <a:off x="4570958" y="785978"/>
          <a:ext cx="119580" cy="139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570958" y="813955"/>
        <a:ext cx="83706" cy="83932"/>
      </dsp:txXfrm>
    </dsp:sp>
    <dsp:sp modelId="{89D8B8E1-5211-AF44-9C6A-AD132E2CA886}">
      <dsp:nvSpPr>
        <dsp:cNvPr id="0" name=""/>
        <dsp:cNvSpPr/>
      </dsp:nvSpPr>
      <dsp:spPr>
        <a:xfrm>
          <a:off x="4740175" y="592510"/>
          <a:ext cx="564058" cy="52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2021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Australia </a:t>
          </a:r>
        </a:p>
      </dsp:txBody>
      <dsp:txXfrm>
        <a:off x="4755605" y="607940"/>
        <a:ext cx="533198" cy="495961"/>
      </dsp:txXfrm>
    </dsp:sp>
    <dsp:sp modelId="{0CFAED0C-DD2E-D84B-98DA-96FFA81F56AC}">
      <dsp:nvSpPr>
        <dsp:cNvPr id="0" name=""/>
        <dsp:cNvSpPr/>
      </dsp:nvSpPr>
      <dsp:spPr>
        <a:xfrm>
          <a:off x="5360640" y="785978"/>
          <a:ext cx="119580" cy="1398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360640" y="813955"/>
        <a:ext cx="83706" cy="83932"/>
      </dsp:txXfrm>
    </dsp:sp>
    <dsp:sp modelId="{726E00A9-6D7E-BF42-9A27-5F5363E7CB5B}">
      <dsp:nvSpPr>
        <dsp:cNvPr id="0" name=""/>
        <dsp:cNvSpPr/>
      </dsp:nvSpPr>
      <dsp:spPr>
        <a:xfrm>
          <a:off x="5529857" y="592510"/>
          <a:ext cx="564058" cy="5268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2022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England</a:t>
          </a:r>
        </a:p>
      </dsp:txBody>
      <dsp:txXfrm>
        <a:off x="5545287" y="607940"/>
        <a:ext cx="533198" cy="495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d9e3782fa7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d9e3782fa7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f57279f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f57279f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2726920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2726920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27269202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27269202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272692029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272692029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29fc027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29fc027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29fc027a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29fc027a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a90f398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a90f398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4ABA-6838-F1F2-C8BB-3933302F6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B523F-7F6A-2B31-FA6C-0878DE9E4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9BB02-EE6E-F9E7-06FF-B8C1AC2C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76AC5-D955-C5D2-AC95-0E50AD35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10EE2-5014-0CB8-CB6D-6C3F4579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58722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F2EF9-6DDB-E7D5-D208-1F9B69F5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2EBC4-EA96-CC4B-0E23-38BDC9AC6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3EA2A-E39C-10AE-B936-3DB0938D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436F1-3366-A4CD-A34C-D9B0DF90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D9C98-29EE-2BEA-335E-06C70007B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55850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53DC6B-80B9-298C-B05E-633529F91B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12A6D-7470-D315-34C3-BBE68675A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877BD-2582-BA6C-B93A-EB2C576C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2F712-BA88-5D04-78E1-FA05FE3E1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774F4-BD25-BF2F-FEA2-DE95E2F5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44323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324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570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56E72-6769-105C-F2F8-4AEAA8C4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D2976-9C38-F9E9-9A09-8CF2AF9CB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5F5A8-6624-B0BB-8EC4-7DA7CBCDC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C39B5-4160-84EE-D242-7D4F668C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CBCE8-BDCD-5BF7-219F-6512F3DE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21858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2F16-561E-8753-7544-375DDB6F6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0D793-08E8-BD34-F73C-8A2720928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07CD0-0010-90AC-0A72-C3B0B80E9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7E8A5-34EF-3659-A72D-B9C30C9F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F6462-241B-7239-6C0F-9F88DD93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008882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7D96-EB39-902C-CA4F-D07F7743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D818-170B-FE02-1596-7898E5386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3A741-D494-03C0-7C13-E26831635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24C75-8339-912E-F527-0A116CDA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7383E-FC2C-9772-2883-B4A2AFA0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C3288-2E47-8AEB-F83A-2E1EBEFF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12854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126C-9352-865D-A1EC-E6466AD5B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0C093-8624-41EA-DF4F-C018A6567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20005-731B-4F5B-260B-EFD3ECE1F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C4F30-87E6-F4DD-2AAA-8FDB2AC8A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225C8-A696-65EE-36B6-6DD2AF076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60038-82E7-6AD0-04D5-370146B7C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7CFC8-31B0-9AC9-10CA-305F5A11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8D5A9-1179-B11B-CE94-75EB5C62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748447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A2C4-3CFB-51B4-4206-2AACC864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50213-20BA-8523-FFA3-3B27DF318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FFAF7-F61C-B221-51DC-510C37DC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BE0FC-F813-E7F4-910E-41EA76A5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64654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E7271-6500-0DC5-EAA6-3A2EB71F0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52B75-C464-1A73-4E7C-5FDDC346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9CFA6-D490-A4D1-D449-5AE269CB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38242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F2E0D-4264-8CA1-FC41-A04723793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D4624-6919-559C-8B18-D8DAAAA7C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A3C69-77DB-C6C7-B177-9E90A3EE4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E417C-2EC5-672A-70B5-CCA78F7A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87623-F8D4-E021-BE31-5C7C5D40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4883C-36D9-FCD5-F3F2-CBE5E6C4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7139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D22AF-39E9-355C-8155-808073A78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EA2C5-9785-BD74-B763-9F58FD062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8F2A6-7E49-7A12-D543-DC6AEE096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D10B5-2410-932F-5500-9052490E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7537F-BF3D-D92C-3E36-906DFB25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F98B2-286D-3EF6-9909-59CBF8D1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29729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CD7EB7-238D-68C5-B2F3-7C4F4041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F933F-6B4C-C9A0-6CF0-04DEFFA9C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4A18B-1B5E-7209-78CB-37211CA66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60B3D8-E710-4048-B885-F79296638C8E}" type="datetimeFigureOut">
              <a:rPr lang="en-IN" smtClean="0"/>
              <a:t>09-05-2024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C813C-6EE0-75E0-F423-D6671AD1E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95E2-35F3-6445-C33D-E74ECFF32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859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drive.google.com/file/d/1qeoiTS4l-lHn9wNWCwsxPbUiFdtljAOz/view?usp=sharing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0.sv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tradingeconomics.com/china/gdp-growth-annual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ookings.edu/articles/us-china-relations-in-2024-are-stabilized-but-precarious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oec.world/en/profile/bilateral-country/chn/partner/us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.com/news/articles/2024-03-25/china-s-tech-sector-may-rival-property-as-growth-driver-be-says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hinadaily.com.cn/a/202403/11/WS65ee3b5ba31082fc043bbba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glish.mofcom.gov.cn/article/newsrelease/policyreleasing/202403/20240303485822.shtml#:~:text=15%3A05%20BJT-,In%20January%202024%2C%20China%20received%20112.71%20billion%20yuan%20of%20foreign,%25%20quarter%2Don%2Dquarter.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world/china/china-targets-2024-gdp-growth-around-5-government-work-report-2024-03-05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the-u-s-energy-transition-explained-in-8-numbers/#:~:text=The%20amount%20of%20energy%20produced,percent%20of%20total%20power%20gener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statista.com/statistics/183447/us-energy-generation-from-solar-sources-from-200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www.seia.org/solar-industry-research-data#:~:text=In%20the%20last%20decade%20alone,annual%20growth%20rate%20of%2022%2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el.gov/docs/fy23osti/85242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hyperlink" Target="https://www.nrel.gov/docs/fy23osti/85242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el.gov/docs/fy23osti/85242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ortingnews.com/in/cricket/news/who-will-win-t20-world-cup-2024-predictions-chances-betting-odds-favourites/7ca3ba7a7ec7aeff3fb05d0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17144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7F1EB-64B1-78F4-63E7-97110A324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2" y="262647"/>
            <a:ext cx="3485178" cy="1218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800" dirty="0"/>
              <a:t>Super </a:t>
            </a:r>
            <a:r>
              <a:rPr lang="en-US" sz="2800"/>
              <a:t>Forecasting Project</a:t>
            </a:r>
            <a:r>
              <a:rPr lang="en-US" sz="2800" dirty="0"/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4B754-0E7B-F2E1-F8F4-4B48E2B17BCE}"/>
              </a:ext>
            </a:extLst>
          </p:cNvPr>
          <p:cNvSpPr txBox="1"/>
          <p:nvPr/>
        </p:nvSpPr>
        <p:spPr>
          <a:xfrm>
            <a:off x="571351" y="2057400"/>
            <a:ext cx="3485179" cy="2709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Group 8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 err="1"/>
              <a:t>Srija</a:t>
            </a:r>
            <a:r>
              <a:rPr lang="en-US" sz="1500" dirty="0"/>
              <a:t> </a:t>
            </a:r>
            <a:r>
              <a:rPr lang="en-US" sz="1500" dirty="0" err="1"/>
              <a:t>Chillara</a:t>
            </a: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Bhagyesh Reddy Bheemireddy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Mariappan Subramanian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Recording : </a:t>
            </a:r>
            <a:r>
              <a:rPr lang="en-US" sz="1500" dirty="0">
                <a:hlinkClick r:id="rId2"/>
              </a:rPr>
              <a:t>Video</a:t>
            </a:r>
            <a:endParaRPr lang="en-US" sz="1500" dirty="0"/>
          </a:p>
        </p:txBody>
      </p:sp>
      <p:pic>
        <p:nvPicPr>
          <p:cNvPr id="5" name="Picture 4" descr="A colorful squares and dots&#10;&#10;Description automatically generated with medium confidence">
            <a:extLst>
              <a:ext uri="{FF2B5EF4-FFF2-40B4-BE49-F238E27FC236}">
                <a16:creationId xmlns:a16="http://schemas.microsoft.com/office/drawing/2014/main" id="{D0BAA229-8C71-6227-7A6A-FACD568AFF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80" r="23746" b="2"/>
          <a:stretch/>
        </p:blipFill>
        <p:spPr>
          <a:xfrm>
            <a:off x="4572000" y="10"/>
            <a:ext cx="4577118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9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0223-C106-0ADD-3AB6-39073651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381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conditions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B3EEF-84D9-3BC6-3259-90F0FF8CF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0165" y="1118725"/>
            <a:ext cx="8520600" cy="464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Sunny weather increases the probability of a high-scoring game by 15%.</a:t>
            </a:r>
          </a:p>
          <a:p>
            <a:pPr marL="285750" indent="-285750"/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/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 grassy pitches, the probability that a pace bowler will take 5+ wickets in a match might increase from 10% to 25%.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   On dry pitches, the probability of a batsman scoring a century increases by 20%.</a:t>
            </a:r>
          </a:p>
          <a:p>
            <a:pPr marL="0" indent="0">
              <a:buNone/>
            </a:pPr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/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large stadiums, the probability of teams scoring over 200 runs decreases by 15%.</a:t>
            </a:r>
          </a:p>
          <a:p>
            <a:pPr marL="285750" indent="-285750"/>
            <a:endParaRPr lang="en-IN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/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/>
            <a:r>
              <a:rPr lang="en-US" sz="18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The World Cup being held in the U.S. means that no team has the home advantage, which traditionally levels the playing field somewhat. </a:t>
            </a:r>
          </a:p>
          <a:p>
            <a:pPr marL="285750" indent="-285750"/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Graphic 5" descr="House with solid fill">
            <a:extLst>
              <a:ext uri="{FF2B5EF4-FFF2-40B4-BE49-F238E27FC236}">
                <a16:creationId xmlns:a16="http://schemas.microsoft.com/office/drawing/2014/main" id="{72D48C24-D695-E14D-9779-26152FF52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694" y="3713869"/>
            <a:ext cx="1029887" cy="996725"/>
          </a:xfrm>
          <a:prstGeom prst="rect">
            <a:avLst/>
          </a:prstGeom>
        </p:spPr>
      </p:pic>
      <p:pic>
        <p:nvPicPr>
          <p:cNvPr id="8" name="Graphic 7" descr="Cricket with solid fill">
            <a:extLst>
              <a:ext uri="{FF2B5EF4-FFF2-40B4-BE49-F238E27FC236}">
                <a16:creationId xmlns:a16="http://schemas.microsoft.com/office/drawing/2014/main" id="{FC1E8CF1-C1E5-EE01-A6B0-95ACB56B6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2244" y="106325"/>
            <a:ext cx="910779" cy="754911"/>
          </a:xfrm>
          <a:prstGeom prst="rect">
            <a:avLst/>
          </a:prstGeom>
        </p:spPr>
      </p:pic>
      <p:pic>
        <p:nvPicPr>
          <p:cNvPr id="10" name="Graphic 9" descr="Dim (Medium Sun) with solid fill">
            <a:extLst>
              <a:ext uri="{FF2B5EF4-FFF2-40B4-BE49-F238E27FC236}">
                <a16:creationId xmlns:a16="http://schemas.microsoft.com/office/drawing/2014/main" id="{C0E78ABC-DB78-31FB-B690-A2817F8F2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965" y="899225"/>
            <a:ext cx="914400" cy="914400"/>
          </a:xfrm>
          <a:prstGeom prst="rect">
            <a:avLst/>
          </a:prstGeom>
        </p:spPr>
      </p:pic>
      <p:pic>
        <p:nvPicPr>
          <p:cNvPr id="12" name="Graphic 11" descr="Agriculture with solid fill">
            <a:extLst>
              <a:ext uri="{FF2B5EF4-FFF2-40B4-BE49-F238E27FC236}">
                <a16:creationId xmlns:a16="http://schemas.microsoft.com/office/drawing/2014/main" id="{C1D1E8D6-F246-C053-CE99-0E03E01A34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230" y="1752458"/>
            <a:ext cx="740923" cy="819292"/>
          </a:xfrm>
          <a:prstGeom prst="rect">
            <a:avLst/>
          </a:prstGeom>
        </p:spPr>
      </p:pic>
      <p:pic>
        <p:nvPicPr>
          <p:cNvPr id="14" name="Graphic 13" descr="Stadium with solid fill">
            <a:extLst>
              <a:ext uri="{FF2B5EF4-FFF2-40B4-BE49-F238E27FC236}">
                <a16:creationId xmlns:a16="http://schemas.microsoft.com/office/drawing/2014/main" id="{081B6DA6-8806-AAB0-018F-106E75187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1700" y="2819299"/>
            <a:ext cx="783452" cy="8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8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DAF3-A55F-92DA-9862-AAEE682F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Final Estimate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B1FA1-CA9D-8028-2726-FBC500CFB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85875"/>
            <a:ext cx="4953983" cy="328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India has the highest odds of winning the T20 Men’s World Cup 2024</a:t>
            </a:r>
          </a:p>
          <a:p>
            <a:r>
              <a:rPr lang="en-US" dirty="0">
                <a:solidFill>
                  <a:schemeClr val="tx1"/>
                </a:solidFill>
              </a:rPr>
              <a:t>Our calculated prior estimate for India winning is 21.4%</a:t>
            </a:r>
          </a:p>
        </p:txBody>
      </p:sp>
      <p:pic>
        <p:nvPicPr>
          <p:cNvPr id="4" name="Graphic 3" descr="Cricket with solid fill">
            <a:extLst>
              <a:ext uri="{FF2B5EF4-FFF2-40B4-BE49-F238E27FC236}">
                <a16:creationId xmlns:a16="http://schemas.microsoft.com/office/drawing/2014/main" id="{D6FFEEF8-409D-7EAE-38C6-2C4B0B938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2244" y="106325"/>
            <a:ext cx="910779" cy="754911"/>
          </a:xfrm>
          <a:prstGeom prst="rect">
            <a:avLst/>
          </a:prstGeom>
        </p:spPr>
      </p:pic>
      <p:pic>
        <p:nvPicPr>
          <p:cNvPr id="3074" name="Picture 2" descr="India's squad for ICC Men's T20 World Cup 2024 announced : r/cricketworldcup">
            <a:extLst>
              <a:ext uri="{FF2B5EF4-FFF2-40B4-BE49-F238E27FC236}">
                <a16:creationId xmlns:a16="http://schemas.microsoft.com/office/drawing/2014/main" id="{E81DB86D-3FE7-4B16-56B1-C6BE4752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57" y="1285875"/>
            <a:ext cx="3723866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63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70FAFF05-1C06-6D1B-81F1-962523CCBC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50" y="863600"/>
            <a:ext cx="8521700" cy="3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What will China’s annual GDP growth rate be for the third quarter of 2024?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0012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0F3-4855-438D-8597-5804982D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700" dirty="0"/>
              <a:t>Research Structure	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1F52F-0336-F27A-68C8-268D73D3E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Geopolitical Tensions</a:t>
            </a:r>
          </a:p>
          <a:p>
            <a:pPr lvl="1"/>
            <a:r>
              <a:rPr lang="en-IN" dirty="0"/>
              <a:t>What is the impact of the current war situation on GDP?</a:t>
            </a:r>
          </a:p>
          <a:p>
            <a:pPr marL="596900" lvl="1" indent="0">
              <a:buNone/>
            </a:pPr>
            <a:endParaRPr lang="en-IN" dirty="0"/>
          </a:p>
          <a:p>
            <a:r>
              <a:rPr lang="en-IN" dirty="0"/>
              <a:t>Technological Innovation and Adoption</a:t>
            </a:r>
          </a:p>
          <a:p>
            <a:pPr lvl="1"/>
            <a:r>
              <a:rPr lang="en-IN" dirty="0"/>
              <a:t>Impact of rapid innovation in technology on GDP</a:t>
            </a:r>
          </a:p>
          <a:p>
            <a:pPr marL="596900" lvl="1" indent="0">
              <a:buNone/>
            </a:pPr>
            <a:endParaRPr lang="en-IN" dirty="0"/>
          </a:p>
          <a:p>
            <a:r>
              <a:rPr lang="en-IN" dirty="0"/>
              <a:t>Foreign Investment Policies</a:t>
            </a:r>
          </a:p>
          <a:p>
            <a:pPr lvl="1"/>
            <a:r>
              <a:rPr lang="en-IN" dirty="0"/>
              <a:t>Attracting foreign investments in the country</a:t>
            </a:r>
          </a:p>
          <a:p>
            <a:pPr marL="596900" lvl="1" indent="0">
              <a:buNone/>
            </a:pPr>
            <a:endParaRPr lang="en-IN" dirty="0"/>
          </a:p>
          <a:p>
            <a:r>
              <a:rPr lang="en-IN" dirty="0"/>
              <a:t>Domestic Policies</a:t>
            </a:r>
          </a:p>
          <a:p>
            <a:pPr lvl="1"/>
            <a:r>
              <a:rPr lang="en-IN" dirty="0"/>
              <a:t>Internal growth of the country</a:t>
            </a:r>
          </a:p>
        </p:txBody>
      </p:sp>
    </p:spTree>
    <p:extLst>
      <p:ext uri="{BB962C8B-B14F-4D97-AF65-F5344CB8AC3E}">
        <p14:creationId xmlns:p14="http://schemas.microsoft.com/office/powerpoint/2010/main" val="1742662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14D97-516B-80C7-34D3-023918E4A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47357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800" dirty="0"/>
              <a:t>Year on Year Q3 growth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36C3415-50B0-EA9F-E3BD-698BB617E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2445"/>
              </p:ext>
            </p:extLst>
          </p:nvPr>
        </p:nvGraphicFramePr>
        <p:xfrm>
          <a:off x="376106" y="1017725"/>
          <a:ext cx="2746235" cy="3211623"/>
        </p:xfrm>
        <a:graphic>
          <a:graphicData uri="http://schemas.openxmlformats.org/drawingml/2006/table">
            <a:tbl>
              <a:tblPr/>
              <a:tblGrid>
                <a:gridCol w="1371376">
                  <a:extLst>
                    <a:ext uri="{9D8B030D-6E8A-4147-A177-3AD203B41FA5}">
                      <a16:colId xmlns:a16="http://schemas.microsoft.com/office/drawing/2014/main" val="3308011234"/>
                    </a:ext>
                  </a:extLst>
                </a:gridCol>
                <a:gridCol w="1374859">
                  <a:extLst>
                    <a:ext uri="{9D8B030D-6E8A-4147-A177-3AD203B41FA5}">
                      <a16:colId xmlns:a16="http://schemas.microsoft.com/office/drawing/2014/main" val="4044408744"/>
                    </a:ext>
                  </a:extLst>
                </a:gridCol>
              </a:tblGrid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 dirty="0">
                          <a:effectLst/>
                          <a:highlight>
                            <a:srgbClr val="FFF2CC"/>
                          </a:highlight>
                          <a:latin typeface="Arial" panose="020B0604020202020204" pitchFamily="34" charset="0"/>
                        </a:rPr>
                        <a:t>Years</a:t>
                      </a:r>
                      <a:endParaRPr lang="en-IN" sz="1400" b="0" i="0" u="none" strike="noStrike" dirty="0">
                        <a:effectLst/>
                        <a:highlight>
                          <a:srgbClr val="FFF2CC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0" u="none" strike="noStrike">
                          <a:effectLst/>
                          <a:highlight>
                            <a:srgbClr val="FFF2CC"/>
                          </a:highlight>
                          <a:latin typeface="Arial" panose="020B0604020202020204" pitchFamily="34" charset="0"/>
                        </a:rPr>
                        <a:t>Q3 Growth Rate</a:t>
                      </a:r>
                      <a:endParaRPr lang="en-IN" sz="1400" b="0" i="0" u="none" strike="noStrike">
                        <a:effectLst/>
                        <a:highlight>
                          <a:srgbClr val="FFF2CC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5354"/>
                  </a:ext>
                </a:extLst>
              </a:tr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 dirty="0">
                          <a:effectLst/>
                          <a:latin typeface="Arial" panose="020B0604020202020204" pitchFamily="34" charset="0"/>
                        </a:rPr>
                        <a:t>2014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7.20%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945339"/>
                  </a:ext>
                </a:extLst>
              </a:tr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2015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7%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019312"/>
                  </a:ext>
                </a:extLst>
              </a:tr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2016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6.80%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504073"/>
                  </a:ext>
                </a:extLst>
              </a:tr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2017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6.90%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012733"/>
                  </a:ext>
                </a:extLst>
              </a:tr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6.17%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143097"/>
                  </a:ext>
                </a:extLst>
              </a:tr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5.90%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39611"/>
                  </a:ext>
                </a:extLst>
              </a:tr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4.80%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72992"/>
                  </a:ext>
                </a:extLst>
              </a:tr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5.20%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290132"/>
                  </a:ext>
                </a:extLst>
              </a:tr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3.90%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840383"/>
                  </a:ext>
                </a:extLst>
              </a:tr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4.90%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237570"/>
                  </a:ext>
                </a:extLst>
              </a:tr>
              <a:tr h="250965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0" i="0" u="none" strike="noStrike"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7" marR="18217" marT="12144" marB="1214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4375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6475EB-209D-4473-3123-1A503F5399DB}"/>
              </a:ext>
            </a:extLst>
          </p:cNvPr>
          <p:cNvSpPr txBox="1"/>
          <p:nvPr/>
        </p:nvSpPr>
        <p:spPr>
          <a:xfrm>
            <a:off x="73808" y="4787686"/>
            <a:ext cx="449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hlinkClick r:id="rId2"/>
              </a:rPr>
              <a:t>Reference1</a:t>
            </a:r>
            <a:endParaRPr lang="en-IN" sz="1000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B2E44A1-42C6-1BA7-A74F-8787DEA7C7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8075588"/>
              </p:ext>
            </p:extLst>
          </p:nvPr>
        </p:nvGraphicFramePr>
        <p:xfrm>
          <a:off x="4010723" y="10177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9DA97C4-852F-C171-E40A-C227FEBD3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9693"/>
              </p:ext>
            </p:extLst>
          </p:nvPr>
        </p:nvGraphicFramePr>
        <p:xfrm>
          <a:off x="4706186" y="3858593"/>
          <a:ext cx="3434203" cy="708660"/>
        </p:xfrm>
        <a:graphic>
          <a:graphicData uri="http://schemas.openxmlformats.org/drawingml/2006/table">
            <a:tbl>
              <a:tblPr/>
              <a:tblGrid>
                <a:gridCol w="1862619">
                  <a:extLst>
                    <a:ext uri="{9D8B030D-6E8A-4147-A177-3AD203B41FA5}">
                      <a16:colId xmlns:a16="http://schemas.microsoft.com/office/drawing/2014/main" val="2300471896"/>
                    </a:ext>
                  </a:extLst>
                </a:gridCol>
                <a:gridCol w="1571584">
                  <a:extLst>
                    <a:ext uri="{9D8B030D-6E8A-4147-A177-3AD203B41FA5}">
                      <a16:colId xmlns:a16="http://schemas.microsoft.com/office/drawing/2014/main" val="1259299199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  <a:highlight>
                            <a:srgbClr val="D9EAD3"/>
                          </a:highlight>
                        </a:rPr>
                        <a:t>With Covid 19 Effect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>
                          <a:effectLst/>
                          <a:highlight>
                            <a:srgbClr val="D9EAD3"/>
                          </a:highlight>
                        </a:rPr>
                        <a:t>5.88%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14092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>
                          <a:effectLst/>
                        </a:rPr>
                        <a:t>Pre Covid 19 Effect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>
                          <a:effectLst/>
                        </a:rPr>
                        <a:t>6.81%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306735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>
                          <a:effectLst/>
                        </a:rPr>
                        <a:t>Post Covid 19 Effect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4.94%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006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52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0465-11FB-9733-78E6-45664C47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Final Forecast Calculation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F6554-8343-36A8-9C97-588F6C393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Impact (a) = derived from internet</a:t>
            </a:r>
          </a:p>
          <a:p>
            <a:r>
              <a:rPr lang="en-IN" dirty="0"/>
              <a:t>Sherman Kent’s weight (b) = 30% </a:t>
            </a:r>
          </a:p>
          <a:p>
            <a:r>
              <a:rPr lang="en-IN" dirty="0"/>
              <a:t>Final Probability figure (c) = a * b</a:t>
            </a:r>
          </a:p>
          <a:p>
            <a:r>
              <a:rPr lang="en-IN" dirty="0"/>
              <a:t>Bayesian Prior (d) = average of YoY growth with covid-19 effect consideration</a:t>
            </a:r>
          </a:p>
          <a:p>
            <a:pPr marL="114300" indent="0">
              <a:buNone/>
            </a:pPr>
            <a:r>
              <a:rPr lang="en-IN" dirty="0"/>
              <a:t>		   = 5.88%</a:t>
            </a:r>
          </a:p>
          <a:p>
            <a:pPr marL="114300" indent="0">
              <a:buNone/>
            </a:pPr>
            <a:r>
              <a:rPr lang="en-IN" dirty="0"/>
              <a:t>		   = 0.0588</a:t>
            </a:r>
          </a:p>
          <a:p>
            <a:pPr marL="114300" indent="0">
              <a:buNone/>
            </a:pPr>
            <a:endParaRPr lang="en-IN" dirty="0"/>
          </a:p>
          <a:p>
            <a:r>
              <a:rPr lang="en-IN" dirty="0"/>
              <a:t>Final Forecast = Summation of final probability figures</a:t>
            </a:r>
          </a:p>
        </p:txBody>
      </p:sp>
    </p:spTree>
    <p:extLst>
      <p:ext uri="{BB962C8B-B14F-4D97-AF65-F5344CB8AC3E}">
        <p14:creationId xmlns:p14="http://schemas.microsoft.com/office/powerpoint/2010/main" val="2091491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C3730-2368-D815-FEB9-EBF655AF1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37591"/>
            <a:ext cx="8520600" cy="572700"/>
          </a:xfrm>
        </p:spPr>
        <p:txBody>
          <a:bodyPr>
            <a:normAutofit/>
          </a:bodyPr>
          <a:lstStyle/>
          <a:p>
            <a:r>
              <a:rPr lang="en-IN" sz="2400" dirty="0"/>
              <a:t>Geopolitical 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715A6-060B-F42C-8476-C2D98DD86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70517"/>
            <a:ext cx="8520600" cy="3468621"/>
          </a:xfrm>
        </p:spPr>
        <p:txBody>
          <a:bodyPr/>
          <a:lstStyle/>
          <a:p>
            <a:r>
              <a:rPr lang="en-US" dirty="0"/>
              <a:t>There's a 30% chance that US-China tensions could escalate, harming their relationship.</a:t>
            </a:r>
          </a:p>
          <a:p>
            <a:r>
              <a:rPr lang="en-US" dirty="0"/>
              <a:t>This could negatively affect China's exports and investor confidence.</a:t>
            </a:r>
            <a:endParaRPr lang="en-IN" dirty="0"/>
          </a:p>
          <a:p>
            <a:endParaRPr lang="en-IN" sz="1600" dirty="0"/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5" name="Picture 4" descr="Tanks in front of a flag&#10;&#10;Description automatically generated">
            <a:extLst>
              <a:ext uri="{FF2B5EF4-FFF2-40B4-BE49-F238E27FC236}">
                <a16:creationId xmlns:a16="http://schemas.microsoft.com/office/drawing/2014/main" id="{B6F03A9E-6A40-224E-C423-C52FC9DAE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30" y="2764447"/>
            <a:ext cx="2331720" cy="1554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C5355-6ED8-4157-3733-E0C9F66BA014}"/>
              </a:ext>
            </a:extLst>
          </p:cNvPr>
          <p:cNvSpPr txBox="1"/>
          <p:nvPr/>
        </p:nvSpPr>
        <p:spPr>
          <a:xfrm>
            <a:off x="929269" y="2543217"/>
            <a:ext cx="5687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Impact = 0.15 * d = 0.0088</a:t>
            </a:r>
          </a:p>
          <a:p>
            <a:r>
              <a:rPr lang="en-IN" dirty="0"/>
              <a:t>Sherman Kent’s weight = 0.3</a:t>
            </a:r>
          </a:p>
          <a:p>
            <a:r>
              <a:rPr lang="en-IN" dirty="0"/>
              <a:t>Probability (P1) = 0.0026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CDB4B-8D93-C110-7D73-47BE5958D3D4}"/>
              </a:ext>
            </a:extLst>
          </p:cNvPr>
          <p:cNvSpPr txBox="1"/>
          <p:nvPr/>
        </p:nvSpPr>
        <p:spPr>
          <a:xfrm>
            <a:off x="311700" y="4381070"/>
            <a:ext cx="562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Reference2</a:t>
            </a:r>
            <a:endParaRPr lang="en-IN" dirty="0"/>
          </a:p>
          <a:p>
            <a:r>
              <a:rPr lang="en-IN" dirty="0">
                <a:hlinkClick r:id="rId4"/>
              </a:rPr>
              <a:t>Reference3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091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50C5E-427B-4981-DA7D-04A987EF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Technological Innovation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03B0C-EDAA-AE6D-AC75-6F9930D88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There's a chance that China's focus on technology innovation and digital transformation will stimulate economic growth.</a:t>
            </a:r>
          </a:p>
          <a:p>
            <a:r>
              <a:rPr lang="en-US" dirty="0"/>
              <a:t>Investments in these sectors could have a positive impact on China's GDP.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E0098-839B-75EB-4A60-83D5C503DF1F}"/>
              </a:ext>
            </a:extLst>
          </p:cNvPr>
          <p:cNvSpPr txBox="1"/>
          <p:nvPr/>
        </p:nvSpPr>
        <p:spPr>
          <a:xfrm>
            <a:off x="683941" y="2571750"/>
            <a:ext cx="426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Impact = 0.35</a:t>
            </a:r>
          </a:p>
          <a:p>
            <a:r>
              <a:rPr lang="en-IN" dirty="0"/>
              <a:t>Sherman Kent’s Weight = 0.3</a:t>
            </a:r>
          </a:p>
          <a:p>
            <a:r>
              <a:rPr lang="en-IN" dirty="0"/>
              <a:t>Final Probability (P2) = 0.0105</a:t>
            </a:r>
          </a:p>
        </p:txBody>
      </p:sp>
      <p:pic>
        <p:nvPicPr>
          <p:cNvPr id="6" name="Picture 5" descr="A person holding a hand with icons&#10;&#10;Description automatically generated">
            <a:extLst>
              <a:ext uri="{FF2B5EF4-FFF2-40B4-BE49-F238E27FC236}">
                <a16:creationId xmlns:a16="http://schemas.microsoft.com/office/drawing/2014/main" id="{57F94A17-BCA1-1F5A-EFB1-CBEEB417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197" y="2653990"/>
            <a:ext cx="3251200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2CEDA8-D27E-9BFB-09DA-B1ACAB9AE08D}"/>
              </a:ext>
            </a:extLst>
          </p:cNvPr>
          <p:cNvSpPr txBox="1"/>
          <p:nvPr/>
        </p:nvSpPr>
        <p:spPr>
          <a:xfrm>
            <a:off x="379141" y="4482790"/>
            <a:ext cx="3531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Reference4</a:t>
            </a:r>
            <a:endParaRPr lang="en-IN" dirty="0"/>
          </a:p>
          <a:p>
            <a:r>
              <a:rPr lang="en-IN" dirty="0">
                <a:hlinkClick r:id="rId4"/>
              </a:rPr>
              <a:t>Reference5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379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8782-CF7A-DD88-7141-61D60B90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Foreign Investment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5D59B-873B-2E82-C444-CA58AD4D4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78133"/>
            <a:ext cx="8520600" cy="3416400"/>
          </a:xfrm>
        </p:spPr>
        <p:txBody>
          <a:bodyPr/>
          <a:lstStyle/>
          <a:p>
            <a:r>
              <a:rPr lang="en-US" dirty="0"/>
              <a:t>There's a chance that changes in China's foreign investment policies might not boost GDP growth, despite efforts to attract foreign capital.</a:t>
            </a:r>
          </a:p>
          <a:p>
            <a:r>
              <a:rPr lang="en-US" dirty="0"/>
              <a:t>The uncertainty arises from China's mixed approach to economic openness and its potential impact on growth.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C17C7-F90E-4675-8C20-0CB4333E85FD}"/>
              </a:ext>
            </a:extLst>
          </p:cNvPr>
          <p:cNvSpPr txBox="1"/>
          <p:nvPr/>
        </p:nvSpPr>
        <p:spPr>
          <a:xfrm>
            <a:off x="840059" y="2726769"/>
            <a:ext cx="3560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Impact = 0.051</a:t>
            </a:r>
          </a:p>
          <a:p>
            <a:r>
              <a:rPr lang="en-IN" dirty="0"/>
              <a:t>Sherman Kent’s Weight = 0.3</a:t>
            </a:r>
          </a:p>
          <a:p>
            <a:r>
              <a:rPr lang="en-IN" dirty="0"/>
              <a:t>Final Probability (P3) = 0.0153</a:t>
            </a:r>
          </a:p>
        </p:txBody>
      </p:sp>
      <p:pic>
        <p:nvPicPr>
          <p:cNvPr id="6" name="Picture 5" descr="A hand holding a coin over a globe&#10;&#10;Description automatically generated">
            <a:extLst>
              <a:ext uri="{FF2B5EF4-FFF2-40B4-BE49-F238E27FC236}">
                <a16:creationId xmlns:a16="http://schemas.microsoft.com/office/drawing/2014/main" id="{DCC5AEEB-5FB6-E352-608F-52F43C43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63" y="2709710"/>
            <a:ext cx="1880781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76777E-45E1-3AD9-8438-9AC2F5C3F2AD}"/>
              </a:ext>
            </a:extLst>
          </p:cNvPr>
          <p:cNvSpPr txBox="1"/>
          <p:nvPr/>
        </p:nvSpPr>
        <p:spPr>
          <a:xfrm>
            <a:off x="431180" y="4494533"/>
            <a:ext cx="205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Reference6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041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02C2-2AE2-11D7-F5F8-83806BA8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Domestic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EADAC-6493-B22A-DBE5-F109F5718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821904"/>
          </a:xfrm>
        </p:spPr>
        <p:txBody>
          <a:bodyPr/>
          <a:lstStyle/>
          <a:p>
            <a:r>
              <a:rPr lang="en-US" dirty="0"/>
              <a:t>There's a 40% chance China will use fiscal stimulus and infrastructure investment to maintain economic stability.</a:t>
            </a:r>
          </a:p>
          <a:p>
            <a:r>
              <a:rPr lang="en-US" dirty="0"/>
              <a:t>This approach aims to address structural imbalances in the economy.</a:t>
            </a:r>
          </a:p>
          <a:p>
            <a:endParaRPr lang="en-US" dirty="0"/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E2A47-DF59-ED97-95B2-2A98B9CE8581}"/>
              </a:ext>
            </a:extLst>
          </p:cNvPr>
          <p:cNvSpPr txBox="1"/>
          <p:nvPr/>
        </p:nvSpPr>
        <p:spPr>
          <a:xfrm>
            <a:off x="691376" y="2438400"/>
            <a:ext cx="2832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Impact = 0.03</a:t>
            </a:r>
          </a:p>
          <a:p>
            <a:r>
              <a:rPr lang="en-IN" dirty="0"/>
              <a:t>Sherman Kent’s Weight = 0.3</a:t>
            </a:r>
          </a:p>
          <a:p>
            <a:r>
              <a:rPr lang="en-IN" dirty="0"/>
              <a:t>Final Probability (P4) = 0.009</a:t>
            </a:r>
          </a:p>
        </p:txBody>
      </p:sp>
      <p:pic>
        <p:nvPicPr>
          <p:cNvPr id="6" name="Picture 5" descr="A person standing in front of a blackboard&#10;&#10;Description automatically generated">
            <a:extLst>
              <a:ext uri="{FF2B5EF4-FFF2-40B4-BE49-F238E27FC236}">
                <a16:creationId xmlns:a16="http://schemas.microsoft.com/office/drawing/2014/main" id="{D2FAE5AA-856F-E38B-8893-FF287464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89" y="2928677"/>
            <a:ext cx="3608019" cy="1463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BC771-D75B-1CE7-8D71-AC98EA01C751}"/>
              </a:ext>
            </a:extLst>
          </p:cNvPr>
          <p:cNvSpPr txBox="1"/>
          <p:nvPr/>
        </p:nvSpPr>
        <p:spPr>
          <a:xfrm>
            <a:off x="624469" y="4390698"/>
            <a:ext cx="198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Reference7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8893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1627995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757985" y="-3757532"/>
            <a:ext cx="1628032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6F598-185D-4326-D264-8265CB2A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1" y="261648"/>
            <a:ext cx="8166236" cy="11823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Research Questions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B362D394-557A-90C2-BC53-7CFDDBF00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978525"/>
              </p:ext>
            </p:extLst>
          </p:nvPr>
        </p:nvGraphicFramePr>
        <p:xfrm>
          <a:off x="483042" y="1961984"/>
          <a:ext cx="8195871" cy="2767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31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DA2F-73B4-9B4D-B44C-9D6ED70CA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Final Forecast Calculation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AD2E3-3FFC-3D14-8019-4B7B0ABAB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Final Forecast = D + P2 + P4 – P1 – P3</a:t>
            </a:r>
          </a:p>
          <a:p>
            <a:pPr marL="114300" indent="0">
              <a:buNone/>
            </a:pPr>
            <a:r>
              <a:rPr lang="en-IN" dirty="0"/>
              <a:t>		  = 0.0588 + 0.0105 + 0.009 – 0.002 – 0.015</a:t>
            </a:r>
          </a:p>
          <a:p>
            <a:pPr marL="114300" indent="0">
              <a:buNone/>
            </a:pPr>
            <a:r>
              <a:rPr lang="en-IN" dirty="0"/>
              <a:t>		  = 0.0604</a:t>
            </a:r>
          </a:p>
          <a:p>
            <a:pPr marL="114300" indent="0">
              <a:buNone/>
            </a:pPr>
            <a:r>
              <a:rPr lang="en-IN" dirty="0"/>
              <a:t>		  = 6.04%	</a:t>
            </a:r>
          </a:p>
        </p:txBody>
      </p:sp>
    </p:spTree>
    <p:extLst>
      <p:ext uri="{BB962C8B-B14F-4D97-AF65-F5344CB8AC3E}">
        <p14:creationId xmlns:p14="http://schemas.microsoft.com/office/powerpoint/2010/main" val="144750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8272B-A6ED-B644-5E33-5BC4FC90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Conclusion	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2B44D-6397-5BD7-87AE-107B94EA7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There is </a:t>
            </a:r>
            <a:r>
              <a:rPr lang="en-IN" u="sng" dirty="0"/>
              <a:t>6.04% </a:t>
            </a:r>
            <a:r>
              <a:rPr lang="en-IN" dirty="0"/>
              <a:t>estimated growth in Q3 GDP.</a:t>
            </a:r>
          </a:p>
          <a:p>
            <a:r>
              <a:rPr lang="en-IN" dirty="0"/>
              <a:t>In other words, there is 75% chance (10% give or take) to get a GDP growth of 6% over the next quarter.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 descr="A person drawing a graph&#10;&#10;Description automatically generated">
            <a:extLst>
              <a:ext uri="{FF2B5EF4-FFF2-40B4-BE49-F238E27FC236}">
                <a16:creationId xmlns:a16="http://schemas.microsoft.com/office/drawing/2014/main" id="{964FDA5C-727C-1FC6-7017-CF6BB3A27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800" y="2444440"/>
            <a:ext cx="285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09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percentage of US energy will be generated by solar power in 2025?</a:t>
            </a:r>
            <a:endParaRPr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119050" y="127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>
                <a:latin typeface="Roboto"/>
                <a:ea typeface="Roboto"/>
                <a:cs typeface="Roboto"/>
                <a:sym typeface="Roboto"/>
              </a:rPr>
              <a:t>Research Structure</a:t>
            </a:r>
            <a:endParaRPr/>
          </a:p>
        </p:txBody>
      </p:sp>
      <p:grpSp>
        <p:nvGrpSpPr>
          <p:cNvPr id="60" name="Google Shape;60;p14"/>
          <p:cNvGrpSpPr/>
          <p:nvPr/>
        </p:nvGrpSpPr>
        <p:grpSpPr>
          <a:xfrm flipH="1">
            <a:off x="5626075" y="2276700"/>
            <a:ext cx="3362524" cy="1047300"/>
            <a:chOff x="436824" y="1745545"/>
            <a:chExt cx="3362524" cy="1047300"/>
          </a:xfrm>
        </p:grpSpPr>
        <p:sp>
          <p:nvSpPr>
            <p:cNvPr id="61" name="Google Shape;61;p14"/>
            <p:cNvSpPr txBox="1"/>
            <p:nvPr/>
          </p:nvSpPr>
          <p:spPr>
            <a:xfrm>
              <a:off x="436824" y="1745545"/>
              <a:ext cx="2440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Historical Industry Growth Rate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What is the pace at which solar industry is growing?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2" name="Google Shape;62;p14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" name="Google Shape;63;p14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oogle Shape;65;p14"/>
          <p:cNvGrpSpPr/>
          <p:nvPr/>
        </p:nvGrpSpPr>
        <p:grpSpPr>
          <a:xfrm>
            <a:off x="535540" y="2908705"/>
            <a:ext cx="3319714" cy="1047300"/>
            <a:chOff x="857520" y="1684225"/>
            <a:chExt cx="3319714" cy="1047300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Solar Production Current Scenario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 i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What percentage of US energy comes from the solar power?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7" name="Google Shape;67;p14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" name="Google Shape;68;p14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249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0" name="Google Shape;70;p14"/>
          <p:cNvGrpSpPr/>
          <p:nvPr/>
        </p:nvGrpSpPr>
        <p:grpSpPr>
          <a:xfrm flipH="1">
            <a:off x="4837475" y="1021330"/>
            <a:ext cx="3730429" cy="1047300"/>
            <a:chOff x="857520" y="1684225"/>
            <a:chExt cx="3730429" cy="1047300"/>
          </a:xfrm>
        </p:grpSpPr>
        <p:sp>
          <p:nvSpPr>
            <p:cNvPr id="71" name="Google Shape;71;p14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Deployment Challenges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What are the roadblocks ahead? How they impacts our prior? 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2" name="Google Shape;72;p14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3" name="Google Shape;73;p14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2817423" y="1174350"/>
            <a:ext cx="3509166" cy="3251991"/>
            <a:chOff x="3217473" y="1225350"/>
            <a:chExt cx="3118150" cy="3159727"/>
          </a:xfrm>
        </p:grpSpPr>
        <p:sp>
          <p:nvSpPr>
            <p:cNvPr id="76" name="Google Shape;76;p14"/>
            <p:cNvSpPr/>
            <p:nvPr/>
          </p:nvSpPr>
          <p:spPr>
            <a:xfrm>
              <a:off x="3217473" y="3154705"/>
              <a:ext cx="1559116" cy="1230372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155B55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790596" y="2554725"/>
              <a:ext cx="982143" cy="653205"/>
            </a:xfrm>
            <a:custGeom>
              <a:avLst/>
              <a:gdLst/>
              <a:ahLst/>
              <a:cxnLst/>
              <a:rect l="l" t="t" r="r" b="b"/>
              <a:pathLst>
                <a:path w="23257" h="12771" extrusionOk="0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Google Shape;78;p14"/>
            <p:cNvSpPr/>
            <p:nvPr/>
          </p:nvSpPr>
          <p:spPr>
            <a:xfrm flipH="1">
              <a:off x="4770690" y="2554725"/>
              <a:ext cx="982143" cy="653205"/>
            </a:xfrm>
            <a:custGeom>
              <a:avLst/>
              <a:gdLst/>
              <a:ahLst/>
              <a:cxnLst/>
              <a:rect l="l" t="t" r="r" b="b"/>
              <a:pathLst>
                <a:path w="23257" h="12771" extrusionOk="0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02555" y="2023456"/>
              <a:ext cx="770191" cy="72189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155B5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Google Shape;80;p14"/>
            <p:cNvSpPr/>
            <p:nvPr/>
          </p:nvSpPr>
          <p:spPr>
            <a:xfrm flipH="1">
              <a:off x="4770683" y="2023456"/>
              <a:ext cx="770191" cy="72189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1D7E75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323640" y="1225350"/>
              <a:ext cx="449116" cy="85401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55B55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Google Shape;82;p14"/>
            <p:cNvSpPr/>
            <p:nvPr/>
          </p:nvSpPr>
          <p:spPr>
            <a:xfrm flipH="1">
              <a:off x="4770673" y="1225350"/>
              <a:ext cx="449116" cy="85401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B786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636034" y="2553603"/>
              <a:ext cx="1136642" cy="946913"/>
            </a:xfrm>
            <a:custGeom>
              <a:avLst/>
              <a:gdLst/>
              <a:ahLst/>
              <a:cxnLst/>
              <a:rect l="l" t="t" r="r" b="b"/>
              <a:pathLst>
                <a:path w="65016" h="46623" extrusionOk="0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155B55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Google Shape;84;p14"/>
            <p:cNvSpPr/>
            <p:nvPr/>
          </p:nvSpPr>
          <p:spPr>
            <a:xfrm flipH="1">
              <a:off x="4770657" y="2555106"/>
              <a:ext cx="1136642" cy="946913"/>
            </a:xfrm>
            <a:custGeom>
              <a:avLst/>
              <a:gdLst/>
              <a:ahLst/>
              <a:cxnLst/>
              <a:rect l="l" t="t" r="r" b="b"/>
              <a:pathLst>
                <a:path w="65016" h="46623" extrusionOk="0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1F887E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Google Shape;85;p14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249C9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5540" y="1654595"/>
            <a:ext cx="3319714" cy="1047300"/>
            <a:chOff x="857520" y="1684225"/>
            <a:chExt cx="3319714" cy="1047300"/>
          </a:xfrm>
        </p:grpSpPr>
        <p:sp>
          <p:nvSpPr>
            <p:cNvPr id="87" name="Google Shape;87;p14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Latest Policy Landscape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How federal investment push for renewable energy is fueling growth? 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8" name="Google Shape;88;p14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" name="Google Shape;89;p14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1D7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91" name="Google Shape;91;p14"/>
          <p:cNvSpPr txBox="1"/>
          <p:nvPr/>
        </p:nvSpPr>
        <p:spPr>
          <a:xfrm>
            <a:off x="2817425" y="4597825"/>
            <a:ext cx="52881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Research Questions - a bottom up approach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119050" y="50125"/>
            <a:ext cx="89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oboto"/>
                <a:ea typeface="Roboto"/>
                <a:cs typeface="Roboto"/>
                <a:sym typeface="Roboto"/>
              </a:rPr>
              <a:t>Initial Estimate of the Prior</a:t>
            </a:r>
            <a:endParaRPr sz="2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69450" y="4581350"/>
            <a:ext cx="89577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¹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Storrow, B., &amp; News, E. (2024). The U.S. Energy Transition Explained in 8 Numbers</a:t>
            </a:r>
            <a:r>
              <a:rPr lang="en" sz="900">
                <a:solidFill>
                  <a:schemeClr val="dk1"/>
                </a:solidFill>
              </a:rPr>
              <a:t>.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²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Lucía Fernández, &amp; 23, A. (2024). U.S. solar power generation 2023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163" y="1105300"/>
            <a:ext cx="1294375" cy="124557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485300" y="2510750"/>
            <a:ext cx="231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Electricity Generated 165K</a:t>
            </a:r>
            <a:r>
              <a:rPr lang="en" sz="1600">
                <a:solidFill>
                  <a:srgbClr val="FF0000"/>
                </a:solidFill>
                <a:highlight>
                  <a:schemeClr val="lt1"/>
                </a:highlight>
              </a:rPr>
              <a:t>¹</a:t>
            </a:r>
            <a:r>
              <a:rPr lang="en" b="1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 Gigawatt Hours</a:t>
            </a:r>
            <a:endParaRPr b="1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167475" y="724025"/>
            <a:ext cx="905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Current</a:t>
            </a:r>
            <a:endParaRPr b="1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4095600" y="1139925"/>
            <a:ext cx="905400" cy="1245600"/>
          </a:xfrm>
          <a:prstGeom prst="upArrow">
            <a:avLst>
              <a:gd name="adj1" fmla="val 50000"/>
              <a:gd name="adj2" fmla="val 49277"/>
            </a:avLst>
          </a:prstGeom>
          <a:solidFill>
            <a:schemeClr val="accent5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5"/>
              </a:highlight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5001000" y="1642450"/>
            <a:ext cx="9825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16% Growth</a:t>
            </a:r>
            <a:r>
              <a:rPr lang="en" sz="1600">
                <a:solidFill>
                  <a:srgbClr val="FF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²</a:t>
            </a:r>
            <a:endParaRPr sz="1200" b="1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241488" y="770675"/>
            <a:ext cx="905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2023</a:t>
            </a:r>
            <a:endParaRPr b="1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241500" y="2558638"/>
            <a:ext cx="905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2022</a:t>
            </a:r>
            <a:endParaRPr b="1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3075" y="1268425"/>
            <a:ext cx="1612450" cy="7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6803975" y="2430913"/>
            <a:ext cx="16857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4% of Total Power Produced</a:t>
            </a:r>
            <a:endParaRPr b="1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715375" y="834913"/>
            <a:ext cx="9054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618375" y="3558075"/>
            <a:ext cx="76383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75425" y="3509975"/>
            <a:ext cx="85917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This gives us the </a:t>
            </a:r>
            <a:r>
              <a:rPr lang="en" sz="1200" b="1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initial estimate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for our prior probability as 4%. That is, we would expect 4% of total US power generation to come from solar power.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Next, what are the </a:t>
            </a:r>
            <a:r>
              <a:rPr lang="en" sz="1200" b="1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other factors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could further refine our initial estimate of 4% ?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176850" y="127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Historical Solar Industry Growth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" name="Google Shape;115;p1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25" y="774425"/>
            <a:ext cx="5607825" cy="34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88625" y="4617600"/>
            <a:ext cx="8668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³</a:t>
            </a: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Solar Industry Research Data. (n.d.)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⁴ </a:t>
            </a:r>
            <a:r>
              <a:rPr lang="en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Compound Annual Growth Rate (CAGR) = (165/9)^(1/10) - 1 = 33.7 %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638" y="1252550"/>
            <a:ext cx="2007575" cy="6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6807263" y="885125"/>
            <a:ext cx="11463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Decade long</a:t>
            </a:r>
            <a:endParaRPr sz="1200" b="1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6291675" y="2021450"/>
            <a:ext cx="2465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9K to 165K gigawatt hours</a:t>
            </a:r>
            <a:r>
              <a:rPr lang="en" sz="12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³</a:t>
            </a:r>
            <a:endParaRPr sz="1200" b="1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9100" y="3093625"/>
            <a:ext cx="2222651" cy="8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6906438" y="2796588"/>
            <a:ext cx="11463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Registering</a:t>
            </a:r>
            <a:r>
              <a:rPr lang="en" sz="12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⁴</a:t>
            </a:r>
            <a:endParaRPr sz="1200"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6906438" y="3957963"/>
            <a:ext cx="11463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33.7%</a:t>
            </a:r>
            <a:endParaRPr sz="1200" b="1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19075" y="69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Prior Update - Historical Solar Industry Growth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161675" y="495100"/>
            <a:ext cx="84354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Let’s update our prior based on the expected growth rate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75" y="1437350"/>
            <a:ext cx="4987449" cy="3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725" y="2791700"/>
            <a:ext cx="2383425" cy="12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6153198" y="755200"/>
            <a:ext cx="23835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Prior Update Calculation</a:t>
            </a:r>
            <a:endParaRPr sz="1200" b="1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5662475" y="1188500"/>
            <a:ext cx="297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Current Prior Estimate * (1 + CAGR)^years</a:t>
            </a:r>
            <a:endParaRPr sz="11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4% * (1.337)^2 = 7.15%</a:t>
            </a:r>
            <a:endParaRPr sz="11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5889800" y="2275150"/>
            <a:ext cx="2910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 prior for solar power share in the US could zoom to </a:t>
            </a:r>
            <a:endParaRPr sz="1300" b="1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6840650" y="4107100"/>
            <a:ext cx="965204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7.15%</a:t>
            </a:r>
            <a:endParaRPr b="1" dirty="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19050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Latest Federal Investment Push to Fuel Growth</a:t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59725" y="4742800"/>
            <a:ext cx="7792200" cy="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⁵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(N.d.). Retrieved from https://www.nrel.gov/docs/fy23osti/85242.pdf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19050" y="851475"/>
            <a:ext cx="37260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Inflation Reduction Act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2022 (IRA) and </a:t>
            </a:r>
            <a:r>
              <a:rPr lang="en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Infrastructure Investment and Jobs Act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(IIJA) of 2021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Represent the </a:t>
            </a:r>
            <a:r>
              <a:rPr lang="en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largest commitment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the U.S. Federal Government to invest in the </a:t>
            </a:r>
            <a:r>
              <a:rPr lang="en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modernization and decarbonization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 the U.S. energy system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Tax credits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other incentives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authorized through the two laws will exceed </a:t>
            </a:r>
            <a:r>
              <a:rPr lang="en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$430 billion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from </a:t>
            </a:r>
            <a:r>
              <a:rPr lang="en" sz="13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2022 through 2031</a:t>
            </a:r>
            <a:r>
              <a:rPr lang="en" sz="13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⁵</a:t>
            </a:r>
            <a:endParaRPr sz="13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650" y="851475"/>
            <a:ext cx="4543225" cy="28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147950" y="136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Federal Laws Impact On Solar Deployment and Our Prior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603525"/>
            <a:ext cx="2016750" cy="17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693575" y="939763"/>
            <a:ext cx="1801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solar deployments to grow rapidly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693575" y="3454375"/>
            <a:ext cx="21210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43 to 47 GW/year</a:t>
            </a:r>
            <a:r>
              <a:rPr lang="en" sz="13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⁵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 2023 to 2030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59725" y="4742800"/>
            <a:ext cx="7792200" cy="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⁵ </a:t>
            </a:r>
            <a:r>
              <a:rPr lang="en" sz="1050" u="sng">
                <a:solidFill>
                  <a:schemeClr val="hlink"/>
                </a:solidFill>
                <a:hlinkClick r:id="rId4"/>
              </a:rPr>
              <a:t>(N.d.). Retrieved from https://www.nrel.gov/docs/fy23osti/85242.pdf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850" y="1564225"/>
            <a:ext cx="1391250" cy="18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3477225" y="939775"/>
            <a:ext cx="25656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Historical (2010 - 2022) annual deployment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051610" y="3578800"/>
            <a:ext cx="882415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160%</a:t>
            </a:r>
            <a:endParaRPr b="1" dirty="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6102950" y="1766400"/>
            <a:ext cx="2565600" cy="15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Update to our Prior</a:t>
            </a:r>
            <a:endParaRPr b="1" u="sng" dirty="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Estimate * (1 + 1.6)</a:t>
            </a:r>
            <a:endParaRPr b="1" dirty="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7.15% * 2.6 = 18.6%</a:t>
            </a:r>
            <a:endParaRPr b="1" dirty="0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157575" y="1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However, </a:t>
            </a:r>
            <a:r>
              <a:rPr lang="en" sz="2020" b="1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there are deployment challenges</a:t>
            </a:r>
            <a:endParaRPr sz="2020" b="1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1656537" y="1600092"/>
            <a:ext cx="2626884" cy="1744524"/>
          </a:xfrm>
          <a:prstGeom prst="cloud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2111702" y="2077125"/>
            <a:ext cx="17166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challenges ahead</a:t>
            </a:r>
            <a:endParaRPr sz="24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3" name="Google Shape;163;p20"/>
          <p:cNvCxnSpPr/>
          <p:nvPr/>
        </p:nvCxnSpPr>
        <p:spPr>
          <a:xfrm rot="10800000">
            <a:off x="1708525" y="1465484"/>
            <a:ext cx="346800" cy="3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20"/>
          <p:cNvSpPr txBox="1"/>
          <p:nvPr/>
        </p:nvSpPr>
        <p:spPr>
          <a:xfrm>
            <a:off x="500364" y="998878"/>
            <a:ext cx="2102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supply-chain constraints</a:t>
            </a:r>
            <a:endParaRPr sz="16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2660662" y="710925"/>
            <a:ext cx="1878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raising raw materials cost</a:t>
            </a:r>
            <a:endParaRPr sz="16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6" name="Google Shape;166;p20"/>
          <p:cNvCxnSpPr/>
          <p:nvPr/>
        </p:nvCxnSpPr>
        <p:spPr>
          <a:xfrm rot="10800000" flipH="1">
            <a:off x="3265054" y="1284498"/>
            <a:ext cx="46800" cy="32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20"/>
          <p:cNvSpPr txBox="1"/>
          <p:nvPr/>
        </p:nvSpPr>
        <p:spPr>
          <a:xfrm>
            <a:off x="225925" y="2752603"/>
            <a:ext cx="1430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social acceptance</a:t>
            </a:r>
            <a:endParaRPr sz="16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8" name="Google Shape;168;p20"/>
          <p:cNvCxnSpPr/>
          <p:nvPr/>
        </p:nvCxnSpPr>
        <p:spPr>
          <a:xfrm flipH="1">
            <a:off x="1213788" y="2752603"/>
            <a:ext cx="498600" cy="12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p20"/>
          <p:cNvSpPr txBox="1"/>
          <p:nvPr/>
        </p:nvSpPr>
        <p:spPr>
          <a:xfrm>
            <a:off x="2030550" y="3524283"/>
            <a:ext cx="1878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resources availability</a:t>
            </a:r>
            <a:endParaRPr sz="16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70" name="Google Shape;170;p20"/>
          <p:cNvCxnSpPr/>
          <p:nvPr/>
        </p:nvCxnSpPr>
        <p:spPr>
          <a:xfrm flipH="1">
            <a:off x="2557462" y="3272182"/>
            <a:ext cx="176400" cy="3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71;p20"/>
          <p:cNvSpPr txBox="1"/>
          <p:nvPr/>
        </p:nvSpPr>
        <p:spPr>
          <a:xfrm>
            <a:off x="4019582" y="3124246"/>
            <a:ext cx="187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constrained transmission development</a:t>
            </a:r>
            <a:endParaRPr sz="16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72" name="Google Shape;172;p20"/>
          <p:cNvCxnSpPr/>
          <p:nvPr/>
        </p:nvCxnSpPr>
        <p:spPr>
          <a:xfrm>
            <a:off x="3811187" y="3032156"/>
            <a:ext cx="280800" cy="1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p20"/>
          <p:cNvSpPr txBox="1"/>
          <p:nvPr/>
        </p:nvSpPr>
        <p:spPr>
          <a:xfrm>
            <a:off x="4468865" y="1677964"/>
            <a:ext cx="1878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permitting challenges</a:t>
            </a:r>
            <a:endParaRPr sz="16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74" name="Google Shape;174;p20"/>
          <p:cNvCxnSpPr>
            <a:endCxn id="173" idx="1"/>
          </p:cNvCxnSpPr>
          <p:nvPr/>
        </p:nvCxnSpPr>
        <p:spPr>
          <a:xfrm rot="10800000" flipH="1">
            <a:off x="4222565" y="2016514"/>
            <a:ext cx="246300" cy="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p20"/>
          <p:cNvSpPr/>
          <p:nvPr/>
        </p:nvSpPr>
        <p:spPr>
          <a:xfrm>
            <a:off x="7338500" y="1380847"/>
            <a:ext cx="741600" cy="1036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996500" y="228400"/>
            <a:ext cx="1425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Share of clean energy</a:t>
            </a:r>
            <a:endParaRPr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7011273" y="2457403"/>
            <a:ext cx="14256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14% drop</a:t>
            </a:r>
            <a:r>
              <a:rPr lang="en" sz="13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⁵</a:t>
            </a:r>
            <a:endParaRPr b="1" dirty="0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6255350" y="3214200"/>
            <a:ext cx="2565600" cy="15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Final Prior Update</a:t>
            </a:r>
            <a:endParaRPr b="1" u="sng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18.6% * (1-.14) = 16%</a:t>
            </a:r>
            <a:endParaRPr b="1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59725" y="4742800"/>
            <a:ext cx="7792200" cy="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⁵</a:t>
            </a:r>
            <a:r>
              <a:rPr lang="en" sz="13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50" u="sng">
                <a:solidFill>
                  <a:schemeClr val="hlink"/>
                </a:solidFill>
                <a:hlinkClick r:id="rId3"/>
              </a:rPr>
              <a:t>(N.d.). Retrieved from https://www.nrel.gov/docs/fy23osti/85242.pdf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3" y="-3980834"/>
            <a:ext cx="1182335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D1295-8E56-9AA9-D591-2BAC8100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7" y="261648"/>
            <a:ext cx="7533018" cy="6582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graphicFrame>
        <p:nvGraphicFramePr>
          <p:cNvPr id="18" name="TextBox 3">
            <a:extLst>
              <a:ext uri="{FF2B5EF4-FFF2-40B4-BE49-F238E27FC236}">
                <a16:creationId xmlns:a16="http://schemas.microsoft.com/office/drawing/2014/main" id="{C6288582-D1A0-25A5-8DD0-09404515EB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6898341"/>
              </p:ext>
            </p:extLst>
          </p:nvPr>
        </p:nvGraphicFramePr>
        <p:xfrm>
          <a:off x="483042" y="1584434"/>
          <a:ext cx="8195871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9156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234650" y="262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oboto"/>
                <a:ea typeface="Roboto"/>
                <a:cs typeface="Roboto"/>
                <a:sym typeface="Roboto"/>
              </a:rPr>
              <a:t>Final Prior Estimate &amp; Uncertainty Around It</a:t>
            </a:r>
            <a:endParaRPr sz="2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1"/>
          </p:nvPr>
        </p:nvSpPr>
        <p:spPr>
          <a:xfrm>
            <a:off x="234650" y="1084313"/>
            <a:ext cx="4804800" cy="3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u="sng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16% of US energy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is expected to be generated by solar power in 2025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strong historical growth rate, federal government’s push for renewable energy, and volatility around deployment, it is </a:t>
            </a:r>
            <a:r>
              <a:rPr lang="en" sz="16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probable</a:t>
            </a: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16% of US energy would come from solar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other words, there is a 75% (give or take about 12%) that solar power would produce 16% of US energy in 2025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600" y="1218288"/>
            <a:ext cx="3481875" cy="334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89A5-C6A0-6F71-E5F7-33E0B7A1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363" y="1917273"/>
            <a:ext cx="8520600" cy="1428091"/>
          </a:xfrm>
        </p:spPr>
        <p:txBody>
          <a:bodyPr>
            <a:normAutofit/>
          </a:bodyPr>
          <a:lstStyle/>
          <a:p>
            <a:r>
              <a:rPr lang="en-IN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20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63849-8688-AE8F-3AEF-798DD2D22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22707"/>
            <a:ext cx="8520600" cy="3416400"/>
          </a:xfrm>
        </p:spPr>
        <p:txBody>
          <a:bodyPr anchor="ctr"/>
          <a:lstStyle/>
          <a:p>
            <a:pPr marL="0" indent="0" algn="ctr">
              <a:lnSpc>
                <a:spcPct val="100000"/>
              </a:lnSpc>
              <a:buClr>
                <a:schemeClr val="dk1"/>
              </a:buClr>
              <a:buSzPts val="3600"/>
              <a:buNone/>
            </a:pPr>
            <a:r>
              <a:rPr lang="en-IN" sz="2400" dirty="0">
                <a:solidFill>
                  <a:schemeClr val="dk1"/>
                </a:solidFill>
              </a:rPr>
              <a:t>Which cricket team will win the 2024 Men’s T20 World Cup Final?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4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2777-44E7-F4B9-AB91-19DCA99A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59E86-C623-68FC-C0F6-D2513A2E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386" y="1017724"/>
            <a:ext cx="4114800" cy="3798825"/>
          </a:xfrm>
          <a:prstGeom prst="rect">
            <a:avLst/>
          </a:prstGeom>
        </p:spPr>
      </p:pic>
      <p:pic>
        <p:nvPicPr>
          <p:cNvPr id="5" name="Graphic 4" descr="Cricket with solid fill">
            <a:extLst>
              <a:ext uri="{FF2B5EF4-FFF2-40B4-BE49-F238E27FC236}">
                <a16:creationId xmlns:a16="http://schemas.microsoft.com/office/drawing/2014/main" id="{CF82188C-146A-A064-FBFB-D9EB3EA65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2244" y="106325"/>
            <a:ext cx="910779" cy="7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71C3A-E0DE-D307-0FBF-5DAFB4FC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Initial Estimate of the Prior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E0971E-FE5F-A422-525E-04C35CC87181}"/>
              </a:ext>
            </a:extLst>
          </p:cNvPr>
          <p:cNvGraphicFramePr/>
          <p:nvPr/>
        </p:nvGraphicFramePr>
        <p:xfrm>
          <a:off x="1250303" y="1023886"/>
          <a:ext cx="6096000" cy="1711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416A6C-3CCC-D7B3-7817-C61EBD08B60A}"/>
              </a:ext>
            </a:extLst>
          </p:cNvPr>
          <p:cNvSpPr txBox="1"/>
          <p:nvPr/>
        </p:nvSpPr>
        <p:spPr>
          <a:xfrm>
            <a:off x="969579" y="1135117"/>
            <a:ext cx="2822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Winners through the years</a:t>
            </a:r>
          </a:p>
        </p:txBody>
      </p:sp>
      <p:pic>
        <p:nvPicPr>
          <p:cNvPr id="8" name="Graphic 7" descr="Cricket with solid fill">
            <a:extLst>
              <a:ext uri="{FF2B5EF4-FFF2-40B4-BE49-F238E27FC236}">
                <a16:creationId xmlns:a16="http://schemas.microsoft.com/office/drawing/2014/main" id="{A1896D7F-5D09-44D6-14C3-6B0B30F0D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2244" y="106325"/>
            <a:ext cx="910779" cy="754911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AA97CC5-C321-4E6A-370D-AA12F064DA08}"/>
              </a:ext>
            </a:extLst>
          </p:cNvPr>
          <p:cNvGraphicFramePr>
            <a:graphicFrameLocks noGrp="1"/>
          </p:cNvGraphicFramePr>
          <p:nvPr/>
        </p:nvGraphicFramePr>
        <p:xfrm>
          <a:off x="1250303" y="2241724"/>
          <a:ext cx="4669649" cy="2639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616">
                  <a:extLst>
                    <a:ext uri="{9D8B030D-6E8A-4147-A177-3AD203B41FA5}">
                      <a16:colId xmlns:a16="http://schemas.microsoft.com/office/drawing/2014/main" val="1151621270"/>
                    </a:ext>
                  </a:extLst>
                </a:gridCol>
                <a:gridCol w="1921204">
                  <a:extLst>
                    <a:ext uri="{9D8B030D-6E8A-4147-A177-3AD203B41FA5}">
                      <a16:colId xmlns:a16="http://schemas.microsoft.com/office/drawing/2014/main" val="1268585521"/>
                    </a:ext>
                  </a:extLst>
                </a:gridCol>
                <a:gridCol w="1295829">
                  <a:extLst>
                    <a:ext uri="{9D8B030D-6E8A-4147-A177-3AD203B41FA5}">
                      <a16:colId xmlns:a16="http://schemas.microsoft.com/office/drawing/2014/main" val="3849686902"/>
                    </a:ext>
                  </a:extLst>
                </a:gridCol>
              </a:tblGrid>
              <a:tr h="856437">
                <a:tc>
                  <a:txBody>
                    <a:bodyPr/>
                    <a:lstStyle/>
                    <a:p>
                      <a:r>
                        <a:rPr lang="en-US" dirty="0"/>
                        <a:t>Country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times the country won in world Cup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778070"/>
                  </a:ext>
                </a:extLst>
              </a:tr>
              <a:tr h="278485">
                <a:tc>
                  <a:txBody>
                    <a:bodyPr/>
                    <a:lstStyle/>
                    <a:p>
                      <a:r>
                        <a:rPr lang="en-US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559791"/>
                  </a:ext>
                </a:extLst>
              </a:tr>
              <a:tr h="278485">
                <a:tc>
                  <a:txBody>
                    <a:bodyPr/>
                    <a:lstStyle/>
                    <a:p>
                      <a:r>
                        <a:rPr lang="en-US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13099"/>
                  </a:ext>
                </a:extLst>
              </a:tr>
              <a:tr h="278485">
                <a:tc>
                  <a:txBody>
                    <a:bodyPr/>
                    <a:lstStyle/>
                    <a:p>
                      <a:r>
                        <a:rPr lang="en-US" dirty="0"/>
                        <a:t>West Indies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33957"/>
                  </a:ext>
                </a:extLst>
              </a:tr>
              <a:tr h="278485">
                <a:tc>
                  <a:txBody>
                    <a:bodyPr/>
                    <a:lstStyle/>
                    <a:p>
                      <a:r>
                        <a:rPr lang="en-US" dirty="0"/>
                        <a:t>Pakistan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71207"/>
                  </a:ext>
                </a:extLst>
              </a:tr>
              <a:tr h="278485">
                <a:tc>
                  <a:txBody>
                    <a:bodyPr/>
                    <a:lstStyle/>
                    <a:p>
                      <a:r>
                        <a:rPr lang="en-US" dirty="0"/>
                        <a:t>England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761399"/>
                  </a:ext>
                </a:extLst>
              </a:tr>
              <a:tr h="278485">
                <a:tc>
                  <a:txBody>
                    <a:bodyPr/>
                    <a:lstStyle/>
                    <a:p>
                      <a:r>
                        <a:rPr lang="en-US" dirty="0"/>
                        <a:t>Sri Lanka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622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45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F1D1-6AD9-E777-ED1A-28B4A8B3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of winning as per match formats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86CEF-929E-5E36-7354-7612F2274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320800"/>
            <a:ext cx="7442200" cy="250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AEF22-C7FD-97D5-531E-2A4CB17319F2}"/>
              </a:ext>
            </a:extLst>
          </p:cNvPr>
          <p:cNvSpPr txBox="1"/>
          <p:nvPr/>
        </p:nvSpPr>
        <p:spPr>
          <a:xfrm>
            <a:off x="709011" y="4395218"/>
            <a:ext cx="68458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>
                <a:solidFill>
                  <a:srgbClr val="FF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¹ </a:t>
            </a:r>
            <a:r>
              <a:rPr lang="en-IN" sz="900" u="sng" dirty="0">
                <a:solidFill>
                  <a:schemeClr val="hlink"/>
                </a:solidFill>
                <a:hlinkClick r:id="rId3"/>
              </a:rPr>
              <a:t>https://www.sportingnews.com/in/cricket/news/who-will-win-t20-world-cup-2024-predictions-chances-betting-odds-favourites/7ca3ba7a7ec7aeff3fb05d08</a:t>
            </a:r>
            <a:endParaRPr lang="en-IN" sz="9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>
                <a:solidFill>
                  <a:srgbClr val="FF0000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² </a:t>
            </a:r>
            <a:r>
              <a:rPr lang="en-IN" sz="900" u="sng" dirty="0">
                <a:solidFill>
                  <a:schemeClr val="hlink"/>
                </a:solidFill>
              </a:rPr>
              <a:t>https://</a:t>
            </a:r>
            <a:r>
              <a:rPr lang="en-IN" sz="900" u="sng" dirty="0" err="1">
                <a:solidFill>
                  <a:schemeClr val="hlink"/>
                </a:solidFill>
              </a:rPr>
              <a:t>www.msn.com</a:t>
            </a:r>
            <a:r>
              <a:rPr lang="en-IN" sz="900" u="sng" dirty="0">
                <a:solidFill>
                  <a:schemeClr val="hlink"/>
                </a:solidFill>
              </a:rPr>
              <a:t>/</a:t>
            </a:r>
            <a:r>
              <a:rPr lang="en-IN" sz="900" u="sng" dirty="0" err="1">
                <a:solidFill>
                  <a:schemeClr val="hlink"/>
                </a:solidFill>
              </a:rPr>
              <a:t>en</a:t>
            </a:r>
            <a:r>
              <a:rPr lang="en-IN" sz="900" u="sng" dirty="0">
                <a:solidFill>
                  <a:schemeClr val="hlink"/>
                </a:solidFill>
              </a:rPr>
              <a:t>-in/news/other/t20-world-cup-2024-suryakumar-yadav-s-batting-form-key-as-team-india-look-to-end-11-year-icc-title-drought/ar-BB1m1Z9m</a:t>
            </a:r>
            <a:endParaRPr lang="en-IN" sz="900" dirty="0">
              <a:solidFill>
                <a:schemeClr val="dk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94BF-A780-ABEA-A01A-AEF098631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Odds of Winning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3FB63-B38D-FC0A-6389-54D0AA7D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4" y="1649029"/>
            <a:ext cx="4718928" cy="2497302"/>
          </a:xfrm>
          <a:prstGeom prst="rect">
            <a:avLst/>
          </a:prstGeom>
        </p:spPr>
      </p:pic>
      <p:pic>
        <p:nvPicPr>
          <p:cNvPr id="6" name="Graphic 5" descr="Cricket with solid fill">
            <a:extLst>
              <a:ext uri="{FF2B5EF4-FFF2-40B4-BE49-F238E27FC236}">
                <a16:creationId xmlns:a16="http://schemas.microsoft.com/office/drawing/2014/main" id="{C197A6C3-C229-7697-6DD1-0AB3A71C3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2244" y="106325"/>
            <a:ext cx="910779" cy="75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BEB4D-4FF8-90FC-3DF6-D88E848A3B41}"/>
              </a:ext>
            </a:extLst>
          </p:cNvPr>
          <p:cNvSpPr txBox="1"/>
          <p:nvPr/>
        </p:nvSpPr>
        <p:spPr>
          <a:xfrm>
            <a:off x="212398" y="4698475"/>
            <a:ext cx="6845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>
                <a:solidFill>
                  <a:srgbClr val="FF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¹ </a:t>
            </a:r>
            <a:r>
              <a:rPr lang="en-IN" sz="900" u="sng" dirty="0">
                <a:solidFill>
                  <a:schemeClr val="hlink"/>
                </a:solidFill>
              </a:rPr>
              <a:t>https://</a:t>
            </a:r>
            <a:r>
              <a:rPr lang="en-IN" sz="900" u="sng" dirty="0" err="1">
                <a:solidFill>
                  <a:schemeClr val="hlink"/>
                </a:solidFill>
              </a:rPr>
              <a:t>www.covers.com</a:t>
            </a:r>
            <a:r>
              <a:rPr lang="en-IN" sz="900" u="sng" dirty="0">
                <a:solidFill>
                  <a:schemeClr val="hlink"/>
                </a:solidFill>
              </a:rPr>
              <a:t>/cricket/cricket-odds-icc-t20-world-cup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A65B51-0BFD-F5A4-DA83-9DFB5260D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246" y="1649029"/>
            <a:ext cx="2531660" cy="21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13C4-54BC-BB01-FE88-1D41BBE4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Updated Winning Probability as per both Historical and Recent Performance</a:t>
            </a:r>
            <a:br>
              <a:rPr lang="en-US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A3F62-BD98-74FB-40CC-6FF5562CB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676400"/>
            <a:ext cx="7061200" cy="1790700"/>
          </a:xfrm>
          <a:prstGeom prst="rect">
            <a:avLst/>
          </a:prstGeom>
        </p:spPr>
      </p:pic>
      <p:pic>
        <p:nvPicPr>
          <p:cNvPr id="5" name="Graphic 4" descr="Cricket with solid fill">
            <a:extLst>
              <a:ext uri="{FF2B5EF4-FFF2-40B4-BE49-F238E27FC236}">
                <a16:creationId xmlns:a16="http://schemas.microsoft.com/office/drawing/2014/main" id="{B0EAA55F-3C49-FCF2-5885-990CF9E81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2244" y="106325"/>
            <a:ext cx="910779" cy="7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9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233</TotalTime>
  <Words>1513</Words>
  <Application>Microsoft Office PowerPoint</Application>
  <PresentationFormat>On-screen Show (16:9)</PresentationFormat>
  <Paragraphs>262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Comic Sans MS</vt:lpstr>
      <vt:lpstr>Söhne</vt:lpstr>
      <vt:lpstr>Roboto</vt:lpstr>
      <vt:lpstr>Aptos Display</vt:lpstr>
      <vt:lpstr>Arial</vt:lpstr>
      <vt:lpstr>Office Theme</vt:lpstr>
      <vt:lpstr>Super Forecasting Project </vt:lpstr>
      <vt:lpstr>Our Research Questions</vt:lpstr>
      <vt:lpstr>Executive Summary</vt:lpstr>
      <vt:lpstr>PowerPoint Presentation</vt:lpstr>
      <vt:lpstr>Research Structure</vt:lpstr>
      <vt:lpstr>Initial Estimate of the Prior</vt:lpstr>
      <vt:lpstr>Probability of winning as per match formats</vt:lpstr>
      <vt:lpstr>Odds of Winning</vt:lpstr>
      <vt:lpstr>Updated Winning Probability as per both Historical and Recent Performance </vt:lpstr>
      <vt:lpstr>Analysis of conditions</vt:lpstr>
      <vt:lpstr>The Final Estimate</vt:lpstr>
      <vt:lpstr>PowerPoint Presentation</vt:lpstr>
      <vt:lpstr>Research Structure  </vt:lpstr>
      <vt:lpstr>Year on Year Q3 growth</vt:lpstr>
      <vt:lpstr>Final Forecast Calculation</vt:lpstr>
      <vt:lpstr>Geopolitical Tensions</vt:lpstr>
      <vt:lpstr>Technological Innovation</vt:lpstr>
      <vt:lpstr>Foreign Investment</vt:lpstr>
      <vt:lpstr>Domestic Policies</vt:lpstr>
      <vt:lpstr>Final Forecast Calculation</vt:lpstr>
      <vt:lpstr>Conclusion  </vt:lpstr>
      <vt:lpstr>What percentage of US energy will be generated by solar power in 2025?</vt:lpstr>
      <vt:lpstr>Research Structure</vt:lpstr>
      <vt:lpstr>Initial Estimate of the Prior</vt:lpstr>
      <vt:lpstr>Historical Solar Industry Growth</vt:lpstr>
      <vt:lpstr>Prior Update - Historical Solar Industry Growth </vt:lpstr>
      <vt:lpstr>Latest Federal Investment Push to Fuel Growth</vt:lpstr>
      <vt:lpstr>Federal Laws Impact On Solar Deployment and Our Prior</vt:lpstr>
      <vt:lpstr>However, there are deployment challenges</vt:lpstr>
      <vt:lpstr>Final Prior Estimate &amp; Uncertainty Around It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percentage of US energy will be generated by solar power in 2025?</dc:title>
  <cp:lastModifiedBy>Bhagyesh Reddy Bheemireddy</cp:lastModifiedBy>
  <cp:revision>28</cp:revision>
  <cp:lastPrinted>2024-05-10T01:21:15Z</cp:lastPrinted>
  <dcterms:modified xsi:type="dcterms:W3CDTF">2024-05-10T02:37:53Z</dcterms:modified>
</cp:coreProperties>
</file>